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71" r:id="rId6"/>
  </p:sldMasterIdLst>
  <p:notesMasterIdLst>
    <p:notesMasterId r:id="rId16"/>
  </p:notesMasterIdLst>
  <p:sldIdLst>
    <p:sldId id="7166" r:id="rId7"/>
    <p:sldId id="15890" r:id="rId8"/>
    <p:sldId id="15891" r:id="rId9"/>
    <p:sldId id="15892" r:id="rId10"/>
    <p:sldId id="7055" r:id="rId11"/>
    <p:sldId id="7136" r:id="rId12"/>
    <p:sldId id="7098" r:id="rId13"/>
    <p:sldId id="7099" r:id="rId14"/>
    <p:sldId id="714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E4A"/>
    <a:srgbClr val="406B9B"/>
    <a:srgbClr val="F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B9C29-5C94-9A4E-B037-AFEF1E8C3F5C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DC95-45C6-224D-82F8-7CC54144D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10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>
            <a:extLst>
              <a:ext uri="{FF2B5EF4-FFF2-40B4-BE49-F238E27FC236}">
                <a16:creationId xmlns:a16="http://schemas.microsoft.com/office/drawing/2014/main" id="{F08D914B-D7F2-BC4F-BCAD-6D9E9A6696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>
            <a:extLst>
              <a:ext uri="{FF2B5EF4-FFF2-40B4-BE49-F238E27FC236}">
                <a16:creationId xmlns:a16="http://schemas.microsoft.com/office/drawing/2014/main" id="{161EF903-B037-7D45-B2DA-EAD38470F7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8436" name="Segnaposto numero diapositiva 3">
            <a:extLst>
              <a:ext uri="{FF2B5EF4-FFF2-40B4-BE49-F238E27FC236}">
                <a16:creationId xmlns:a16="http://schemas.microsoft.com/office/drawing/2014/main" id="{745B465D-5651-A94A-B519-1BF89E9A1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C710D-FCE6-AC4B-B5AF-6C39E738B92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Century Gothic" panose="020B0502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4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 panose="020B0502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5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1EA177A6-7E5A-BE4C-AF8C-4488569F8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FA08FD91-D9CB-BD47-8727-5C00F56FD3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B2B25EB2-6BB2-6142-B3B8-C471F2B8D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7A73D9-6504-684A-993A-7CC3CFCC441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Century Gothic" panose="020B0502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5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7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1284" y="366713"/>
            <a:ext cx="10363200" cy="40823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53" b="1">
                <a:solidFill>
                  <a:srgbClr val="003A79"/>
                </a:solidFill>
                <a:latin typeface="Century Gothic" pitchFamily="34" charset="0"/>
                <a:cs typeface="Arial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531286" y="860426"/>
            <a:ext cx="8860367" cy="2923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6069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40C28897-2836-413B-BDE8-A6C71030C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984" y="374653"/>
            <a:ext cx="10363200" cy="55393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653" b="1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94379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635025" y="242359"/>
            <a:ext cx="7772401" cy="545043"/>
          </a:xfrm>
          <a:prstGeom prst="rect">
            <a:avLst/>
          </a:prstGeom>
        </p:spPr>
        <p:txBody>
          <a:bodyPr lIns="91438" tIns="91438" rIns="91438" bIns="91438" anchor="t"/>
          <a:lstStyle>
            <a:lvl1pPr algn="l" defTabSz="914299">
              <a:defRPr sz="3000" b="1">
                <a:solidFill>
                  <a:srgbClr val="0085A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635126" y="787400"/>
            <a:ext cx="6645275" cy="749300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defTabSz="914299">
              <a:spcBef>
                <a:spcPts val="450"/>
              </a:spcBef>
              <a:buSzTx/>
              <a:buNone/>
              <a:defRPr sz="20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914299">
              <a:spcBef>
                <a:spcPts val="450"/>
              </a:spcBef>
              <a:buSzTx/>
              <a:buNone/>
              <a:defRPr sz="20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914299">
              <a:spcBef>
                <a:spcPts val="450"/>
              </a:spcBef>
              <a:buSzTx/>
              <a:buNone/>
              <a:defRPr sz="20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914299">
              <a:spcBef>
                <a:spcPts val="450"/>
              </a:spcBef>
              <a:buSzTx/>
              <a:buNone/>
              <a:defRPr sz="20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914299">
              <a:spcBef>
                <a:spcPts val="450"/>
              </a:spcBef>
              <a:buSzTx/>
              <a:buNone/>
              <a:defRPr sz="2000" b="1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32" name="image2.png" descr="InnovationCenter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365" y="6089652"/>
            <a:ext cx="1006476" cy="57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2.png" descr="InnovationCenter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365" y="6089652"/>
            <a:ext cx="1006476" cy="57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.png" descr="ISP_INNOVATION_2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238" y="6387281"/>
            <a:ext cx="2001838" cy="29368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0157319" y="179388"/>
            <a:ext cx="267304" cy="264254"/>
          </a:xfrm>
          <a:prstGeom prst="rect">
            <a:avLst/>
          </a:prstGeom>
        </p:spPr>
        <p:txBody>
          <a:bodyPr lIns="91438" tIns="91438" rIns="91438" bIns="91438"/>
          <a:lstStyle>
            <a:lvl1pPr defTabSz="457151">
              <a:defRPr b="1">
                <a:solidFill>
                  <a:srgbClr val="0085A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it-IT" sz="1632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z="1632"/>
          </a:p>
        </p:txBody>
      </p:sp>
    </p:spTree>
    <p:extLst>
      <p:ext uri="{BB962C8B-B14F-4D97-AF65-F5344CB8AC3E}">
        <p14:creationId xmlns:p14="http://schemas.microsoft.com/office/powerpoint/2010/main" val="22528380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6BF5C941-37F0-427E-84C9-28AA4547483D}"/>
              </a:ext>
            </a:extLst>
          </p:cNvPr>
          <p:cNvSpPr txBox="1">
            <a:spLocks/>
          </p:cNvSpPr>
          <p:nvPr userDrawn="1"/>
        </p:nvSpPr>
        <p:spPr>
          <a:xfrm>
            <a:off x="11281833" y="179918"/>
            <a:ext cx="552451" cy="36406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65AE9913-D569-4BB5-97A5-70D376D0B248}" type="slidenum">
              <a:rPr lang="it-IT" altLang="it-IT" sz="1334" b="1" smtClean="0">
                <a:solidFill>
                  <a:srgbClr val="003A79"/>
                </a:solidFill>
                <a:latin typeface="Century Gothic" panose="020B0502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it-IT" sz="1334" b="1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2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71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24" Type="http://schemas.openxmlformats.org/officeDocument/2006/relationships/oleObject" Target="../embeddings/oleObject1.bin"/><Relationship Id="rId5" Type="http://schemas.openxmlformats.org/officeDocument/2006/relationships/theme" Target="../theme/theme2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28" Type="http://schemas.openxmlformats.org/officeDocument/2006/relationships/slide" Target="../slides/slide2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29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7" indent="-28574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4" indent="-2285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599807210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3A2D74A-21AA-4066-B66E-0007832EB931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45" b="1" i="0" baseline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7" y="32012"/>
            <a:ext cx="577363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sz="1020" cap="all" baseline="0">
                <a:solidFill>
                  <a:schemeClr val="accent6"/>
                </a:solidFill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7"/>
            <a:ext cx="11725484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1632" baseline="0">
                <a:solidFill>
                  <a:schemeClr val="accent6"/>
                </a:solidFill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6" y="6328294"/>
            <a:ext cx="8248228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816" baseline="0">
                <a:solidFill>
                  <a:schemeClr val="accent6"/>
                </a:solidFill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488454"/>
            <a:ext cx="5604648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829342" indent="-829342" defTabSz="1218095">
              <a:tabLst>
                <a:tab pos="857418" algn="l"/>
              </a:tabLst>
            </a:pPr>
            <a:r>
              <a:rPr lang="it-IT" sz="816" baseline="0">
                <a:solidFill>
                  <a:schemeClr val="accent6"/>
                </a:solidFill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rPr>
              <a:t>FONTE: Fonte</a:t>
            </a:r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it-IT" sz="1632" b="1" baseline="0">
                  <a:solidFill>
                    <a:schemeClr val="tx2"/>
                  </a:solidFill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Titolo</a:t>
              </a:r>
            </a:p>
            <a:p>
              <a:r>
                <a:rPr lang="it-IT" sz="1632" baseline="0">
                  <a:solidFill>
                    <a:schemeClr val="accent6"/>
                  </a:solidFill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11391761" y="579085"/>
            <a:ext cx="620345" cy="220474"/>
            <a:chOff x="8284805" y="285750"/>
            <a:chExt cx="455970" cy="21608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84805" y="285750"/>
              <a:ext cx="455970" cy="2160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rgbClr val="002960"/>
                </a:buClr>
              </a:pPr>
              <a:r>
                <a:rPr lang="it-IT" sz="1224" baseline="0">
                  <a:solidFill>
                    <a:schemeClr val="accent6"/>
                  </a:solidFill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84805" y="285750"/>
              <a:ext cx="0" cy="21608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84805" y="501835"/>
              <a:ext cx="45597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LegendBoxes" hidden="1"/>
          <p:cNvGrpSpPr/>
          <p:nvPr userDrawn="1"/>
        </p:nvGrpSpPr>
        <p:grpSpPr bwMode="gray">
          <a:xfrm>
            <a:off x="10797028" y="285075"/>
            <a:ext cx="861625" cy="1021522"/>
            <a:chOff x="7835905" y="279400"/>
            <a:chExt cx="832138" cy="100118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176" baseline="0"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176" baseline="0"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176" baseline="0"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176" baseline="0"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78138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78138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78138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78138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80" y="285075"/>
            <a:ext cx="1561096" cy="813454"/>
            <a:chOff x="7540629" y="279400"/>
            <a:chExt cx="1147446" cy="797260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176" baseline="0"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176" baseline="0"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2176" baseline="0">
                <a:latin typeface="Century Gothic" panose="020B0502020202020204" pitchFamily="34" charset="0"/>
                <a:ea typeface="+mn-ea"/>
                <a:sym typeface="Century Gothic" panose="020B0502020202020204" pitchFamily="34" charset="0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440005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440005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41" name="Legend3" hidden="1"/>
            <p:cNvSpPr>
              <a:spLocks noChangeArrowheads="1"/>
            </p:cNvSpPr>
            <p:nvPr/>
          </p:nvSpPr>
          <p:spPr bwMode="gray">
            <a:xfrm>
              <a:off x="8102604" y="825501"/>
              <a:ext cx="585471" cy="25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632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768445" y="255920"/>
            <a:ext cx="952294" cy="1336855"/>
            <a:chOff x="7769225" y="250825"/>
            <a:chExt cx="834113" cy="1310242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2176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79004" y="275717"/>
              <a:ext cx="524334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79004" y="550355"/>
              <a:ext cx="524334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79004" y="824994"/>
              <a:ext cx="524334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79004" y="1096457"/>
              <a:ext cx="524334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79004" y="1372682"/>
              <a:ext cx="524334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1218095">
                <a:buClr>
                  <a:schemeClr val="tx2"/>
                </a:buClr>
              </a:pPr>
              <a:r>
                <a:rPr lang="it-IT" sz="1224" baseline="0">
                  <a:latin typeface="Century Gothic" panose="020B0502020202020204" pitchFamily="34" charset="0"/>
                  <a:ea typeface="+mn-ea"/>
                  <a:sym typeface="Century Gothic" panose="020B0502020202020204" pitchFamily="34" charset="0"/>
                </a:rPr>
                <a:t>Legend</a:t>
              </a:r>
            </a:p>
          </p:txBody>
        </p:sp>
      </p:grpSp>
      <p:pic>
        <p:nvPicPr>
          <p:cNvPr id="67" name="Immagine 4" descr="Logo Private Banking_W.png" hidden="1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8031" y="6371267"/>
            <a:ext cx="2100841" cy="23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15" descr="Risultati immagini per intesa sanpaolo innovation center logo png">
            <a:extLst>
              <a:ext uri="{FF2B5EF4-FFF2-40B4-BE49-F238E27FC236}">
                <a16:creationId xmlns:a16="http://schemas.microsoft.com/office/drawing/2014/main" id="{BA4C5377-FF92-4D2E-84EB-E7D083F12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400" y="6361915"/>
            <a:ext cx="2408889" cy="3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/>
          <p:cNvGrpSpPr/>
          <p:nvPr userDrawn="1"/>
        </p:nvGrpSpPr>
        <p:grpSpPr>
          <a:xfrm>
            <a:off x="11742352" y="89896"/>
            <a:ext cx="347441" cy="323140"/>
            <a:chOff x="11508422" y="88106"/>
            <a:chExt cx="340519" cy="316707"/>
          </a:xfrm>
        </p:grpSpPr>
        <p:grpSp>
          <p:nvGrpSpPr>
            <p:cNvPr id="64" name="Gruppo 63"/>
            <p:cNvGrpSpPr/>
            <p:nvPr/>
          </p:nvGrpSpPr>
          <p:grpSpPr>
            <a:xfrm>
              <a:off x="11582401" y="173832"/>
              <a:ext cx="197643" cy="147638"/>
              <a:chOff x="11582401" y="173832"/>
              <a:chExt cx="197643" cy="147638"/>
            </a:xfrm>
          </p:grpSpPr>
          <p:cxnSp>
            <p:nvCxnSpPr>
              <p:cNvPr id="68" name="Connettore 1 67"/>
              <p:cNvCxnSpPr/>
              <p:nvPr/>
            </p:nvCxnSpPr>
            <p:spPr>
              <a:xfrm>
                <a:off x="11582401" y="173832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>
                <a:off x="11582401" y="2452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69"/>
              <p:cNvCxnSpPr/>
              <p:nvPr/>
            </p:nvCxnSpPr>
            <p:spPr>
              <a:xfrm>
                <a:off x="11582401" y="3214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po 71"/>
            <p:cNvGrpSpPr/>
            <p:nvPr/>
          </p:nvGrpSpPr>
          <p:grpSpPr>
            <a:xfrm>
              <a:off x="11582401" y="173832"/>
              <a:ext cx="197643" cy="147638"/>
              <a:chOff x="11582401" y="173832"/>
              <a:chExt cx="197643" cy="147638"/>
            </a:xfrm>
          </p:grpSpPr>
          <p:cxnSp>
            <p:nvCxnSpPr>
              <p:cNvPr id="74" name="Connettore 1 73"/>
              <p:cNvCxnSpPr/>
              <p:nvPr/>
            </p:nvCxnSpPr>
            <p:spPr>
              <a:xfrm>
                <a:off x="11582401" y="173832"/>
                <a:ext cx="197643" cy="0"/>
              </a:xfrm>
              <a:prstGeom prst="line">
                <a:avLst/>
              </a:prstGeom>
              <a:ln w="19050">
                <a:solidFill>
                  <a:srgbClr val="406B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>
                <a:off x="11582401" y="245270"/>
                <a:ext cx="197643" cy="0"/>
              </a:xfrm>
              <a:prstGeom prst="line">
                <a:avLst/>
              </a:prstGeom>
              <a:ln w="19050">
                <a:solidFill>
                  <a:srgbClr val="406B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75"/>
              <p:cNvCxnSpPr/>
              <p:nvPr/>
            </p:nvCxnSpPr>
            <p:spPr>
              <a:xfrm>
                <a:off x="11582401" y="321470"/>
                <a:ext cx="197643" cy="0"/>
              </a:xfrm>
              <a:prstGeom prst="line">
                <a:avLst/>
              </a:prstGeom>
              <a:ln w="19050">
                <a:solidFill>
                  <a:srgbClr val="406B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Rettangolo 72">
              <a:hlinkClick r:id="rId28" action="ppaction://hlinksldjump"/>
            </p:cNvPr>
            <p:cNvSpPr/>
            <p:nvPr/>
          </p:nvSpPr>
          <p:spPr>
            <a:xfrm>
              <a:off x="11508422" y="88106"/>
              <a:ext cx="340519" cy="31670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37" err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41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9" r:id="rId4"/>
  </p:sldLayoutIdLst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245" b="1" baseline="0">
          <a:solidFill>
            <a:schemeClr val="tx2"/>
          </a:solidFill>
          <a:latin typeface="Century Gothic" panose="020B0502020202020204" pitchFamily="34" charset="0"/>
          <a:ea typeface="+mj-ea"/>
          <a:cs typeface="+mj-cs"/>
          <a:sym typeface="Century Gothic" panose="020B0502020202020204" pitchFamily="34" charset="0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32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  <a:sym typeface="Century Gothic" panose="020B0502020202020204" pitchFamily="34" charset="0"/>
        </a:defRPr>
      </a:lvl1pPr>
      <a:lvl2pPr marL="263488" indent="-26132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 baseline="0">
          <a:solidFill>
            <a:schemeClr val="tx1"/>
          </a:solidFill>
          <a:latin typeface="Century Gothic" panose="020B0502020202020204" pitchFamily="34" charset="0"/>
          <a:sym typeface="Century Gothic" panose="020B0502020202020204" pitchFamily="34" charset="0"/>
        </a:defRPr>
      </a:lvl2pPr>
      <a:lvl3pPr marL="622005" indent="-356358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Century Gothic" panose="020B0502020202020204" pitchFamily="34" charset="0"/>
          <a:sym typeface="Century Gothic" panose="020B0502020202020204" pitchFamily="34" charset="0"/>
        </a:defRPr>
      </a:lvl3pPr>
      <a:lvl4pPr marL="835822" indent="-211655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 baseline="0">
          <a:solidFill>
            <a:schemeClr val="tx1"/>
          </a:solidFill>
          <a:latin typeface="Century Gothic" panose="020B0502020202020204" pitchFamily="34" charset="0"/>
          <a:sym typeface="Century Gothic" panose="020B0502020202020204" pitchFamily="34" charset="0"/>
        </a:defRPr>
      </a:lvl4pPr>
      <a:lvl5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Century Gothic" panose="020B0502020202020204" pitchFamily="34" charset="0"/>
          <a:sym typeface="Century Gothic" panose="020B0502020202020204" pitchFamily="34" charset="0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B6B1B85-3120-D647-8AF7-BA422AF2EB7C}"/>
              </a:ext>
            </a:extLst>
          </p:cNvPr>
          <p:cNvGrpSpPr/>
          <p:nvPr userDrawn="1"/>
        </p:nvGrpSpPr>
        <p:grpSpPr>
          <a:xfrm>
            <a:off x="11742352" y="89896"/>
            <a:ext cx="347441" cy="323140"/>
            <a:chOff x="11508422" y="88106"/>
            <a:chExt cx="340519" cy="316707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308A1139-A016-2E40-A263-5DA8B0DB117A}"/>
                </a:ext>
              </a:extLst>
            </p:cNvPr>
            <p:cNvGrpSpPr/>
            <p:nvPr/>
          </p:nvGrpSpPr>
          <p:grpSpPr>
            <a:xfrm>
              <a:off x="11582401" y="173832"/>
              <a:ext cx="197643" cy="147638"/>
              <a:chOff x="11582401" y="173832"/>
              <a:chExt cx="197643" cy="147638"/>
            </a:xfrm>
          </p:grpSpPr>
          <p:cxnSp>
            <p:nvCxnSpPr>
              <p:cNvPr id="9" name="Connettore 1 8">
                <a:extLst>
                  <a:ext uri="{FF2B5EF4-FFF2-40B4-BE49-F238E27FC236}">
                    <a16:creationId xmlns:a16="http://schemas.microsoft.com/office/drawing/2014/main" id="{A2BFFEE6-C1FF-BF49-8E65-46EC261AAC49}"/>
                  </a:ext>
                </a:extLst>
              </p:cNvPr>
              <p:cNvCxnSpPr/>
              <p:nvPr/>
            </p:nvCxnSpPr>
            <p:spPr>
              <a:xfrm>
                <a:off x="11582401" y="173832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1 9">
                <a:extLst>
                  <a:ext uri="{FF2B5EF4-FFF2-40B4-BE49-F238E27FC236}">
                    <a16:creationId xmlns:a16="http://schemas.microsoft.com/office/drawing/2014/main" id="{E62A44E9-EC47-3344-AFFC-53A78E2E2D2F}"/>
                  </a:ext>
                </a:extLst>
              </p:cNvPr>
              <p:cNvCxnSpPr/>
              <p:nvPr/>
            </p:nvCxnSpPr>
            <p:spPr>
              <a:xfrm>
                <a:off x="11582401" y="2452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1 10">
                <a:extLst>
                  <a:ext uri="{FF2B5EF4-FFF2-40B4-BE49-F238E27FC236}">
                    <a16:creationId xmlns:a16="http://schemas.microsoft.com/office/drawing/2014/main" id="{5D71FD1F-1277-104E-A5A3-466A6F3CD6F6}"/>
                  </a:ext>
                </a:extLst>
              </p:cNvPr>
              <p:cNvCxnSpPr/>
              <p:nvPr/>
            </p:nvCxnSpPr>
            <p:spPr>
              <a:xfrm>
                <a:off x="11582401" y="3214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48DB31EF-292E-4644-9B30-5EC84CEEE66E}"/>
                </a:ext>
              </a:extLst>
            </p:cNvPr>
            <p:cNvGrpSpPr/>
            <p:nvPr/>
          </p:nvGrpSpPr>
          <p:grpSpPr>
            <a:xfrm>
              <a:off x="11582401" y="173832"/>
              <a:ext cx="197643" cy="147638"/>
              <a:chOff x="11582401" y="173832"/>
              <a:chExt cx="197643" cy="147638"/>
            </a:xfrm>
          </p:grpSpPr>
          <p:cxnSp>
            <p:nvCxnSpPr>
              <p:cNvPr id="6" name="Connettore 1 5">
                <a:extLst>
                  <a:ext uri="{FF2B5EF4-FFF2-40B4-BE49-F238E27FC236}">
                    <a16:creationId xmlns:a16="http://schemas.microsoft.com/office/drawing/2014/main" id="{CB457C82-0132-2C42-8420-CE71F2998E18}"/>
                  </a:ext>
                </a:extLst>
              </p:cNvPr>
              <p:cNvCxnSpPr/>
              <p:nvPr/>
            </p:nvCxnSpPr>
            <p:spPr>
              <a:xfrm>
                <a:off x="11582401" y="173832"/>
                <a:ext cx="197643" cy="0"/>
              </a:xfrm>
              <a:prstGeom prst="line">
                <a:avLst/>
              </a:prstGeom>
              <a:ln w="19050">
                <a:solidFill>
                  <a:srgbClr val="406B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1 6">
                <a:extLst>
                  <a:ext uri="{FF2B5EF4-FFF2-40B4-BE49-F238E27FC236}">
                    <a16:creationId xmlns:a16="http://schemas.microsoft.com/office/drawing/2014/main" id="{26CCB230-B040-6F47-8707-46D1B7B8650A}"/>
                  </a:ext>
                </a:extLst>
              </p:cNvPr>
              <p:cNvCxnSpPr/>
              <p:nvPr/>
            </p:nvCxnSpPr>
            <p:spPr>
              <a:xfrm>
                <a:off x="11582401" y="245270"/>
                <a:ext cx="197643" cy="0"/>
              </a:xfrm>
              <a:prstGeom prst="line">
                <a:avLst/>
              </a:prstGeom>
              <a:ln w="19050">
                <a:solidFill>
                  <a:srgbClr val="406B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1 7">
                <a:extLst>
                  <a:ext uri="{FF2B5EF4-FFF2-40B4-BE49-F238E27FC236}">
                    <a16:creationId xmlns:a16="http://schemas.microsoft.com/office/drawing/2014/main" id="{0CC9C648-EF5B-A646-94F0-C1B807BB7160}"/>
                  </a:ext>
                </a:extLst>
              </p:cNvPr>
              <p:cNvCxnSpPr/>
              <p:nvPr/>
            </p:nvCxnSpPr>
            <p:spPr>
              <a:xfrm>
                <a:off x="11582401" y="321470"/>
                <a:ext cx="197643" cy="0"/>
              </a:xfrm>
              <a:prstGeom prst="line">
                <a:avLst/>
              </a:prstGeom>
              <a:ln w="19050">
                <a:solidFill>
                  <a:srgbClr val="406B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ttangolo 4">
              <a:hlinkClick r:id="rId3" action="ppaction://hlinksldjump"/>
              <a:extLst>
                <a:ext uri="{FF2B5EF4-FFF2-40B4-BE49-F238E27FC236}">
                  <a16:creationId xmlns:a16="http://schemas.microsoft.com/office/drawing/2014/main" id="{5EF97EBA-6729-034E-A1DC-FA97B6E9AAE0}"/>
                </a:ext>
              </a:extLst>
            </p:cNvPr>
            <p:cNvSpPr/>
            <p:nvPr/>
          </p:nvSpPr>
          <p:spPr>
            <a:xfrm>
              <a:off x="11508422" y="88106"/>
              <a:ext cx="340519" cy="31670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37" err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7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32962" rtl="0" eaLnBrk="1" latinLnBrk="0" hangingPunct="1">
        <a:lnSpc>
          <a:spcPct val="90000"/>
        </a:lnSpc>
        <a:spcBef>
          <a:spcPct val="0"/>
        </a:spcBef>
        <a:buNone/>
        <a:defRPr sz="44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241" indent="-233241" algn="l" defTabSz="932962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2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166203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632684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2099165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565646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3032128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498609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965090" indent="-233241" algn="l" defTabSz="932962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>
            <a:extLst>
              <a:ext uri="{FF2B5EF4-FFF2-40B4-BE49-F238E27FC236}">
                <a16:creationId xmlns:a16="http://schemas.microsoft.com/office/drawing/2014/main" id="{8C1B8DA0-F984-C347-BBD3-792860BD0ECA}"/>
              </a:ext>
            </a:extLst>
          </p:cNvPr>
          <p:cNvSpPr txBox="1">
            <a:spLocks/>
          </p:cNvSpPr>
          <p:nvPr/>
        </p:nvSpPr>
        <p:spPr>
          <a:xfrm>
            <a:off x="2159059" y="3475567"/>
            <a:ext cx="8563907" cy="935552"/>
          </a:xfrm>
          <a:prstGeom prst="rect">
            <a:avLst/>
          </a:prstGeom>
        </p:spPr>
        <p:txBody>
          <a:bodyPr lIns="0" tIns="0" rIns="0" bIns="0"/>
          <a:lstStyle/>
          <a:p>
            <a:pPr defTabSz="932962">
              <a:spcBef>
                <a:spcPct val="0"/>
              </a:spcBef>
              <a:defRPr/>
            </a:pPr>
            <a:r>
              <a:rPr lang="it-IT" sz="3467" b="1" dirty="0">
                <a:solidFill>
                  <a:srgbClr val="003A79"/>
                </a:solidFill>
                <a:latin typeface="Century Gothic" pitchFamily="34" charset="0"/>
                <a:cs typeface="Arial"/>
              </a:rPr>
              <a:t>Il ruolo della Banca a sostegno delle startup: l’esperienza dell’Innovation Center di Intesa Sanpaolo</a:t>
            </a:r>
          </a:p>
        </p:txBody>
      </p:sp>
      <p:pic>
        <p:nvPicPr>
          <p:cNvPr id="7173" name="Immagine 4" descr="INTESA_SANPAOLO white.png">
            <a:extLst>
              <a:ext uri="{FF2B5EF4-FFF2-40B4-BE49-F238E27FC236}">
                <a16:creationId xmlns:a16="http://schemas.microsoft.com/office/drawing/2014/main" id="{73204114-A60C-A047-8C3F-F00C6AFB0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59" y="2465932"/>
            <a:ext cx="4273488" cy="62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0ED8DA6-1D46-494A-BA24-42F9C577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" r="300"/>
          <a:stretch/>
        </p:blipFill>
        <p:spPr>
          <a:xfrm>
            <a:off x="91" y="1"/>
            <a:ext cx="12191821" cy="6164709"/>
          </a:xfrm>
          <a:prstGeom prst="rect">
            <a:avLst/>
          </a:prstGeom>
        </p:spPr>
      </p:pic>
      <p:sp>
        <p:nvSpPr>
          <p:cNvPr id="32" name="Titolo 1">
            <a:extLst>
              <a:ext uri="{FF2B5EF4-FFF2-40B4-BE49-F238E27FC236}">
                <a16:creationId xmlns:a16="http://schemas.microsoft.com/office/drawing/2014/main" id="{38CFF702-DE2D-C546-8222-18D1BEBB226E}"/>
              </a:ext>
            </a:extLst>
          </p:cNvPr>
          <p:cNvSpPr txBox="1">
            <a:spLocks/>
          </p:cNvSpPr>
          <p:nvPr/>
        </p:nvSpPr>
        <p:spPr>
          <a:xfrm>
            <a:off x="544067" y="374651"/>
            <a:ext cx="10363047" cy="545042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98" b="1" kern="120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5pPr>
            <a:lvl6pPr marL="597469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6pPr>
            <a:lvl7pPr marL="1194938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7pPr>
            <a:lvl8pPr marL="1792407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8pPr>
            <a:lvl9pPr marL="2389876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2962">
              <a:defRPr/>
            </a:pPr>
            <a:endParaRPr lang="it-IT" sz="2857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4D3CF56-6B54-4451-AB7A-B9DAFF5C3E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73" y="1342315"/>
            <a:ext cx="1250378" cy="1250378"/>
          </a:xfrm>
          <a:prstGeom prst="rect">
            <a:avLst/>
          </a:prstGeom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205CD322-395B-452B-A6ED-38199D42944E}"/>
              </a:ext>
            </a:extLst>
          </p:cNvPr>
          <p:cNvSpPr txBox="1">
            <a:spLocks/>
          </p:cNvSpPr>
          <p:nvPr/>
        </p:nvSpPr>
        <p:spPr>
          <a:xfrm>
            <a:off x="325821" y="160667"/>
            <a:ext cx="11072648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5B9BD5">
                    <a:lumMod val="50000"/>
                  </a:srgbClr>
                </a:solidFill>
              </a:rPr>
              <a:t>COSA 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CHI CERCA UNA STARTUP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C9AFEAE-28CF-45A6-9832-E345B25E0289}"/>
              </a:ext>
            </a:extLst>
          </p:cNvPr>
          <p:cNvSpPr txBox="1">
            <a:spLocks/>
          </p:cNvSpPr>
          <p:nvPr/>
        </p:nvSpPr>
        <p:spPr>
          <a:xfrm>
            <a:off x="251562" y="1764871"/>
            <a:ext cx="2588445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06B9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Money 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D539AE35-794A-4557-8EDF-3F905E81465F}"/>
              </a:ext>
            </a:extLst>
          </p:cNvPr>
          <p:cNvSpPr txBox="1">
            <a:spLocks/>
          </p:cNvSpPr>
          <p:nvPr/>
        </p:nvSpPr>
        <p:spPr>
          <a:xfrm>
            <a:off x="380903" y="4051951"/>
            <a:ext cx="2329763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Partnership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DDEBA3F2-5AAB-4A29-92A0-C20729058CE4}"/>
              </a:ext>
            </a:extLst>
          </p:cNvPr>
          <p:cNvSpPr txBox="1">
            <a:spLocks/>
          </p:cNvSpPr>
          <p:nvPr/>
        </p:nvSpPr>
        <p:spPr>
          <a:xfrm>
            <a:off x="5035565" y="4051951"/>
            <a:ext cx="4535213" cy="61184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Aziende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6E8CD523-9590-46CE-BFA0-5D9F3B92861C}"/>
              </a:ext>
            </a:extLst>
          </p:cNvPr>
          <p:cNvSpPr txBox="1">
            <a:spLocks/>
          </p:cNvSpPr>
          <p:nvPr/>
        </p:nvSpPr>
        <p:spPr>
          <a:xfrm>
            <a:off x="229272" y="5538671"/>
            <a:ext cx="2633025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Acceleratori</a:t>
            </a:r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58E70652-50CE-4B92-9FA1-C3101A86A1EC}"/>
              </a:ext>
            </a:extLst>
          </p:cNvPr>
          <p:cNvSpPr txBox="1">
            <a:spLocks/>
          </p:cNvSpPr>
          <p:nvPr/>
        </p:nvSpPr>
        <p:spPr>
          <a:xfrm>
            <a:off x="5035565" y="5538671"/>
            <a:ext cx="7722747" cy="61184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Opportunità di crescita e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incontro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B770E661-2609-4E9B-B21C-AD09457162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1" y="3759640"/>
            <a:ext cx="952154" cy="84961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23AFEDED-7DFA-4236-A2AE-18F8982C9D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06" y="5361453"/>
            <a:ext cx="1031983" cy="966279"/>
          </a:xfrm>
          <a:prstGeom prst="rect">
            <a:avLst/>
          </a:prstGeom>
        </p:spPr>
      </p:pic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0CC7EFD6-B93A-4A8A-9804-645D9E9087E4}"/>
              </a:ext>
            </a:extLst>
          </p:cNvPr>
          <p:cNvCxnSpPr/>
          <p:nvPr/>
        </p:nvCxnSpPr>
        <p:spPr>
          <a:xfrm>
            <a:off x="-236485" y="3472068"/>
            <a:ext cx="12722773" cy="0"/>
          </a:xfrm>
          <a:prstGeom prst="line">
            <a:avLst/>
          </a:prstGeom>
          <a:ln>
            <a:solidFill>
              <a:srgbClr val="406B9B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olo 1">
            <a:extLst>
              <a:ext uri="{FF2B5EF4-FFF2-40B4-BE49-F238E27FC236}">
                <a16:creationId xmlns:a16="http://schemas.microsoft.com/office/drawing/2014/main" id="{CA3316E5-17D7-454B-90D2-C39DED61E427}"/>
              </a:ext>
            </a:extLst>
          </p:cNvPr>
          <p:cNvSpPr txBox="1">
            <a:spLocks/>
          </p:cNvSpPr>
          <p:nvPr/>
        </p:nvSpPr>
        <p:spPr>
          <a:xfrm>
            <a:off x="5035565" y="821347"/>
            <a:ext cx="7156435" cy="396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dirty="0">
                <a:solidFill>
                  <a:srgbClr val="406B9B"/>
                </a:solidFill>
              </a:rPr>
              <a:t>Family and friends</a:t>
            </a: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3D246E24-EDC1-4F7A-85F6-80D30CEFC064}"/>
              </a:ext>
            </a:extLst>
          </p:cNvPr>
          <p:cNvSpPr txBox="1">
            <a:spLocks/>
          </p:cNvSpPr>
          <p:nvPr/>
        </p:nvSpPr>
        <p:spPr>
          <a:xfrm>
            <a:off x="5035564" y="1733687"/>
            <a:ext cx="5857163" cy="396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dirty="0">
                <a:solidFill>
                  <a:srgbClr val="406B9B"/>
                </a:solidFill>
              </a:rPr>
              <a:t>VC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BD835ADA-DEF2-4C00-AF51-A581356139B4}"/>
              </a:ext>
            </a:extLst>
          </p:cNvPr>
          <p:cNvSpPr/>
          <p:nvPr/>
        </p:nvSpPr>
        <p:spPr>
          <a:xfrm>
            <a:off x="5035565" y="1277517"/>
            <a:ext cx="3818674" cy="396000"/>
          </a:xfrm>
          <a:prstGeom prst="rect">
            <a:avLst/>
          </a:prstGeom>
        </p:spPr>
        <p:txBody>
          <a:bodyPr anchor="ctr"/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b="1" dirty="0">
                <a:solidFill>
                  <a:srgbClr val="406B9B"/>
                </a:solidFill>
                <a:latin typeface="Century Gothic" panose="020B0502020202020204" pitchFamily="34" charset="0"/>
                <a:ea typeface="+mj-ea"/>
                <a:cs typeface="+mj-cs"/>
              </a:rPr>
              <a:t>Business Angel</a:t>
            </a: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1F3C7441-6870-477F-9C14-957F649FEE8B}"/>
              </a:ext>
            </a:extLst>
          </p:cNvPr>
          <p:cNvSpPr txBox="1">
            <a:spLocks/>
          </p:cNvSpPr>
          <p:nvPr/>
        </p:nvSpPr>
        <p:spPr>
          <a:xfrm>
            <a:off x="5035564" y="2189857"/>
            <a:ext cx="5857163" cy="3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406B9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Banche</a:t>
            </a: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53F81AB1-1950-4A40-9FDE-2A655AA8DD27}"/>
              </a:ext>
            </a:extLst>
          </p:cNvPr>
          <p:cNvSpPr txBox="1">
            <a:spLocks/>
          </p:cNvSpPr>
          <p:nvPr/>
        </p:nvSpPr>
        <p:spPr>
          <a:xfrm>
            <a:off x="5035564" y="2646028"/>
            <a:ext cx="5857163" cy="3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406B9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Equity Crowdfunding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4CEADAA-809F-4C79-BB55-D6B2368157DC}"/>
              </a:ext>
            </a:extLst>
          </p:cNvPr>
          <p:cNvCxnSpPr/>
          <p:nvPr/>
        </p:nvCxnSpPr>
        <p:spPr>
          <a:xfrm>
            <a:off x="-367864" y="5011833"/>
            <a:ext cx="12722773" cy="0"/>
          </a:xfrm>
          <a:prstGeom prst="line">
            <a:avLst/>
          </a:prstGeom>
          <a:ln>
            <a:solidFill>
              <a:srgbClr val="406B9B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6026040-05A7-4163-B1C1-A0EADE251A33}"/>
              </a:ext>
            </a:extLst>
          </p:cNvPr>
          <p:cNvSpPr txBox="1"/>
          <p:nvPr/>
        </p:nvSpPr>
        <p:spPr>
          <a:xfrm>
            <a:off x="5035565" y="3225986"/>
            <a:ext cx="1759373" cy="478912"/>
          </a:xfrm>
          <a:prstGeom prst="rect">
            <a:avLst/>
          </a:prstGeom>
          <a:solidFill>
            <a:srgbClr val="F9FBFB"/>
          </a:solidFill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406B9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Cvc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406B9B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33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0ED8DA6-1D46-494A-BA24-42F9C577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" r="300"/>
          <a:stretch/>
        </p:blipFill>
        <p:spPr>
          <a:xfrm>
            <a:off x="91" y="1"/>
            <a:ext cx="12191821" cy="6164709"/>
          </a:xfrm>
          <a:prstGeom prst="rect">
            <a:avLst/>
          </a:prstGeom>
        </p:spPr>
      </p:pic>
      <p:sp>
        <p:nvSpPr>
          <p:cNvPr id="32" name="Titolo 1">
            <a:extLst>
              <a:ext uri="{FF2B5EF4-FFF2-40B4-BE49-F238E27FC236}">
                <a16:creationId xmlns:a16="http://schemas.microsoft.com/office/drawing/2014/main" id="{38CFF702-DE2D-C546-8222-18D1BEBB226E}"/>
              </a:ext>
            </a:extLst>
          </p:cNvPr>
          <p:cNvSpPr txBox="1">
            <a:spLocks/>
          </p:cNvSpPr>
          <p:nvPr/>
        </p:nvSpPr>
        <p:spPr>
          <a:xfrm>
            <a:off x="544067" y="374651"/>
            <a:ext cx="10363047" cy="545042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98" b="1" kern="120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5pPr>
            <a:lvl6pPr marL="597469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6pPr>
            <a:lvl7pPr marL="1194938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7pPr>
            <a:lvl8pPr marL="1792407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8pPr>
            <a:lvl9pPr marL="2389876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2962">
              <a:defRPr/>
            </a:pPr>
            <a:endParaRPr lang="it-IT" sz="2857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4D3CF56-6B54-4451-AB7A-B9DAFF5C3E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73" y="1342315"/>
            <a:ext cx="1250378" cy="1250378"/>
          </a:xfrm>
          <a:prstGeom prst="rect">
            <a:avLst/>
          </a:prstGeom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205CD322-395B-452B-A6ED-38199D42944E}"/>
              </a:ext>
            </a:extLst>
          </p:cNvPr>
          <p:cNvSpPr txBox="1">
            <a:spLocks/>
          </p:cNvSpPr>
          <p:nvPr/>
        </p:nvSpPr>
        <p:spPr>
          <a:xfrm>
            <a:off x="325821" y="160667"/>
            <a:ext cx="11072648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CHI CERCA UNA STARTUP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C9AFEAE-28CF-45A6-9832-E345B25E0289}"/>
              </a:ext>
            </a:extLst>
          </p:cNvPr>
          <p:cNvSpPr txBox="1">
            <a:spLocks/>
          </p:cNvSpPr>
          <p:nvPr/>
        </p:nvSpPr>
        <p:spPr>
          <a:xfrm>
            <a:off x="251562" y="1764871"/>
            <a:ext cx="2588445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06B9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Money 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D539AE35-794A-4557-8EDF-3F905E81465F}"/>
              </a:ext>
            </a:extLst>
          </p:cNvPr>
          <p:cNvSpPr txBox="1">
            <a:spLocks/>
          </p:cNvSpPr>
          <p:nvPr/>
        </p:nvSpPr>
        <p:spPr>
          <a:xfrm>
            <a:off x="380903" y="4051951"/>
            <a:ext cx="2329763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Partnership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DDEBA3F2-5AAB-4A29-92A0-C20729058CE4}"/>
              </a:ext>
            </a:extLst>
          </p:cNvPr>
          <p:cNvSpPr txBox="1">
            <a:spLocks/>
          </p:cNvSpPr>
          <p:nvPr/>
        </p:nvSpPr>
        <p:spPr>
          <a:xfrm>
            <a:off x="5035565" y="4051951"/>
            <a:ext cx="4535213" cy="61184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Aziende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6E8CD523-9590-46CE-BFA0-5D9F3B92861C}"/>
              </a:ext>
            </a:extLst>
          </p:cNvPr>
          <p:cNvSpPr txBox="1">
            <a:spLocks/>
          </p:cNvSpPr>
          <p:nvPr/>
        </p:nvSpPr>
        <p:spPr>
          <a:xfrm>
            <a:off x="229272" y="5538671"/>
            <a:ext cx="2633025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Acceleratori</a:t>
            </a:r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58E70652-50CE-4B92-9FA1-C3101A86A1EC}"/>
              </a:ext>
            </a:extLst>
          </p:cNvPr>
          <p:cNvSpPr txBox="1">
            <a:spLocks/>
          </p:cNvSpPr>
          <p:nvPr/>
        </p:nvSpPr>
        <p:spPr>
          <a:xfrm>
            <a:off x="5035565" y="5538671"/>
            <a:ext cx="7722747" cy="61184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Opportunità di crescita e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incontro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B770E661-2609-4E9B-B21C-AD09457162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1" y="3759640"/>
            <a:ext cx="952154" cy="84961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23AFEDED-7DFA-4236-A2AE-18F8982C9D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06" y="5361453"/>
            <a:ext cx="1031983" cy="966279"/>
          </a:xfrm>
          <a:prstGeom prst="rect">
            <a:avLst/>
          </a:prstGeom>
        </p:spPr>
      </p:pic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0CC7EFD6-B93A-4A8A-9804-645D9E9087E4}"/>
              </a:ext>
            </a:extLst>
          </p:cNvPr>
          <p:cNvCxnSpPr/>
          <p:nvPr/>
        </p:nvCxnSpPr>
        <p:spPr>
          <a:xfrm>
            <a:off x="-236485" y="3472068"/>
            <a:ext cx="12722773" cy="0"/>
          </a:xfrm>
          <a:prstGeom prst="line">
            <a:avLst/>
          </a:prstGeom>
          <a:ln>
            <a:solidFill>
              <a:srgbClr val="406B9B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olo 1">
            <a:extLst>
              <a:ext uri="{FF2B5EF4-FFF2-40B4-BE49-F238E27FC236}">
                <a16:creationId xmlns:a16="http://schemas.microsoft.com/office/drawing/2014/main" id="{CA3316E5-17D7-454B-90D2-C39DED61E427}"/>
              </a:ext>
            </a:extLst>
          </p:cNvPr>
          <p:cNvSpPr txBox="1">
            <a:spLocks/>
          </p:cNvSpPr>
          <p:nvPr/>
        </p:nvSpPr>
        <p:spPr>
          <a:xfrm>
            <a:off x="5035565" y="821347"/>
            <a:ext cx="7156435" cy="396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dirty="0">
                <a:solidFill>
                  <a:srgbClr val="406B9B"/>
                </a:solidFill>
              </a:rPr>
              <a:t>Family and friends</a:t>
            </a: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3D246E24-EDC1-4F7A-85F6-80D30CEFC064}"/>
              </a:ext>
            </a:extLst>
          </p:cNvPr>
          <p:cNvSpPr txBox="1">
            <a:spLocks/>
          </p:cNvSpPr>
          <p:nvPr/>
        </p:nvSpPr>
        <p:spPr>
          <a:xfrm>
            <a:off x="5035564" y="1733687"/>
            <a:ext cx="5857163" cy="396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dirty="0">
                <a:solidFill>
                  <a:srgbClr val="406B9B"/>
                </a:solidFill>
              </a:rPr>
              <a:t>VC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BD835ADA-DEF2-4C00-AF51-A581356139B4}"/>
              </a:ext>
            </a:extLst>
          </p:cNvPr>
          <p:cNvSpPr/>
          <p:nvPr/>
        </p:nvSpPr>
        <p:spPr>
          <a:xfrm>
            <a:off x="5035565" y="1277517"/>
            <a:ext cx="3818674" cy="396000"/>
          </a:xfrm>
          <a:prstGeom prst="rect">
            <a:avLst/>
          </a:prstGeom>
        </p:spPr>
        <p:txBody>
          <a:bodyPr anchor="ctr"/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b="1" dirty="0">
                <a:solidFill>
                  <a:srgbClr val="406B9B"/>
                </a:solidFill>
                <a:latin typeface="Century Gothic" panose="020B0502020202020204" pitchFamily="34" charset="0"/>
                <a:ea typeface="+mj-ea"/>
                <a:cs typeface="+mj-cs"/>
              </a:rPr>
              <a:t>Business Angel</a:t>
            </a: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1F3C7441-6870-477F-9C14-957F649FEE8B}"/>
              </a:ext>
            </a:extLst>
          </p:cNvPr>
          <p:cNvSpPr txBox="1">
            <a:spLocks/>
          </p:cNvSpPr>
          <p:nvPr/>
        </p:nvSpPr>
        <p:spPr>
          <a:xfrm>
            <a:off x="5035564" y="2189857"/>
            <a:ext cx="5857163" cy="3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Banche</a:t>
            </a: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53F81AB1-1950-4A40-9FDE-2A655AA8DD27}"/>
              </a:ext>
            </a:extLst>
          </p:cNvPr>
          <p:cNvSpPr txBox="1">
            <a:spLocks/>
          </p:cNvSpPr>
          <p:nvPr/>
        </p:nvSpPr>
        <p:spPr>
          <a:xfrm>
            <a:off x="5035564" y="2646028"/>
            <a:ext cx="5857163" cy="3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406B9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Equity Crowdfunding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4CEADAA-809F-4C79-BB55-D6B2368157DC}"/>
              </a:ext>
            </a:extLst>
          </p:cNvPr>
          <p:cNvCxnSpPr/>
          <p:nvPr/>
        </p:nvCxnSpPr>
        <p:spPr>
          <a:xfrm>
            <a:off x="-367864" y="5011833"/>
            <a:ext cx="12722773" cy="0"/>
          </a:xfrm>
          <a:prstGeom prst="line">
            <a:avLst/>
          </a:prstGeom>
          <a:ln>
            <a:solidFill>
              <a:srgbClr val="406B9B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6026040-05A7-4163-B1C1-A0EADE251A33}"/>
              </a:ext>
            </a:extLst>
          </p:cNvPr>
          <p:cNvSpPr txBox="1"/>
          <p:nvPr/>
        </p:nvSpPr>
        <p:spPr>
          <a:xfrm>
            <a:off x="5035565" y="3225986"/>
            <a:ext cx="1759373" cy="478912"/>
          </a:xfrm>
          <a:prstGeom prst="rect">
            <a:avLst/>
          </a:prstGeom>
          <a:solidFill>
            <a:srgbClr val="F9FBFB"/>
          </a:solidFill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406B9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Cvc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406B9B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79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>
            <a:extLst>
              <a:ext uri="{FF2B5EF4-FFF2-40B4-BE49-F238E27FC236}">
                <a16:creationId xmlns:a16="http://schemas.microsoft.com/office/drawing/2014/main" id="{20ED8DA6-1D46-494A-BA24-42F9C5770A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" r="300"/>
          <a:stretch/>
        </p:blipFill>
        <p:spPr>
          <a:xfrm>
            <a:off x="91" y="1"/>
            <a:ext cx="12191821" cy="6164709"/>
          </a:xfrm>
          <a:prstGeom prst="rect">
            <a:avLst/>
          </a:prstGeom>
        </p:spPr>
      </p:pic>
      <p:sp>
        <p:nvSpPr>
          <p:cNvPr id="32" name="Titolo 1">
            <a:extLst>
              <a:ext uri="{FF2B5EF4-FFF2-40B4-BE49-F238E27FC236}">
                <a16:creationId xmlns:a16="http://schemas.microsoft.com/office/drawing/2014/main" id="{38CFF702-DE2D-C546-8222-18D1BEBB226E}"/>
              </a:ext>
            </a:extLst>
          </p:cNvPr>
          <p:cNvSpPr txBox="1">
            <a:spLocks/>
          </p:cNvSpPr>
          <p:nvPr/>
        </p:nvSpPr>
        <p:spPr>
          <a:xfrm>
            <a:off x="544067" y="374651"/>
            <a:ext cx="10363047" cy="545042"/>
          </a:xfrm>
          <a:prstGeom prst="rect">
            <a:avLst/>
          </a:prstGeom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98" b="1" kern="1200">
                <a:solidFill>
                  <a:srgbClr val="003A79"/>
                </a:solidFill>
                <a:latin typeface="Century Gothic" pitchFamily="34" charset="0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5pPr>
            <a:lvl6pPr marL="597469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6pPr>
            <a:lvl7pPr marL="1194938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7pPr>
            <a:lvl8pPr marL="1792407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8pPr>
            <a:lvl9pPr marL="2389876" algn="ctr" rtl="0" fontAlgn="base">
              <a:spcBef>
                <a:spcPct val="0"/>
              </a:spcBef>
              <a:spcAft>
                <a:spcPct val="0"/>
              </a:spcAft>
              <a:defRPr sz="575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32962">
              <a:defRPr/>
            </a:pPr>
            <a:endParaRPr lang="it-IT" sz="2857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4D3CF56-6B54-4451-AB7A-B9DAFF5C3E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73" y="1342315"/>
            <a:ext cx="1250378" cy="1250378"/>
          </a:xfrm>
          <a:prstGeom prst="rect">
            <a:avLst/>
          </a:prstGeom>
        </p:spPr>
      </p:pic>
      <p:sp>
        <p:nvSpPr>
          <p:cNvPr id="24" name="Titolo 1">
            <a:extLst>
              <a:ext uri="{FF2B5EF4-FFF2-40B4-BE49-F238E27FC236}">
                <a16:creationId xmlns:a16="http://schemas.microsoft.com/office/drawing/2014/main" id="{205CD322-395B-452B-A6ED-38199D42944E}"/>
              </a:ext>
            </a:extLst>
          </p:cNvPr>
          <p:cNvSpPr txBox="1">
            <a:spLocks/>
          </p:cNvSpPr>
          <p:nvPr/>
        </p:nvSpPr>
        <p:spPr>
          <a:xfrm>
            <a:off x="325821" y="160667"/>
            <a:ext cx="11072648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CHI CERCA UNA STARTUP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C9AFEAE-28CF-45A6-9832-E345B25E0289}"/>
              </a:ext>
            </a:extLst>
          </p:cNvPr>
          <p:cNvSpPr txBox="1">
            <a:spLocks/>
          </p:cNvSpPr>
          <p:nvPr/>
        </p:nvSpPr>
        <p:spPr>
          <a:xfrm>
            <a:off x="251562" y="1764871"/>
            <a:ext cx="2588445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06B9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Money </a:t>
            </a:r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D539AE35-794A-4557-8EDF-3F905E81465F}"/>
              </a:ext>
            </a:extLst>
          </p:cNvPr>
          <p:cNvSpPr txBox="1">
            <a:spLocks/>
          </p:cNvSpPr>
          <p:nvPr/>
        </p:nvSpPr>
        <p:spPr>
          <a:xfrm>
            <a:off x="380903" y="4051951"/>
            <a:ext cx="2329763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Partnership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DDEBA3F2-5AAB-4A29-92A0-C20729058CE4}"/>
              </a:ext>
            </a:extLst>
          </p:cNvPr>
          <p:cNvSpPr txBox="1">
            <a:spLocks/>
          </p:cNvSpPr>
          <p:nvPr/>
        </p:nvSpPr>
        <p:spPr>
          <a:xfrm>
            <a:off x="5035565" y="4051951"/>
            <a:ext cx="4535213" cy="61184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Aziende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6E8CD523-9590-46CE-BFA0-5D9F3B92861C}"/>
              </a:ext>
            </a:extLst>
          </p:cNvPr>
          <p:cNvSpPr txBox="1">
            <a:spLocks/>
          </p:cNvSpPr>
          <p:nvPr/>
        </p:nvSpPr>
        <p:spPr>
          <a:xfrm>
            <a:off x="229272" y="5538671"/>
            <a:ext cx="2633025" cy="6118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Acceleratori</a:t>
            </a:r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58E70652-50CE-4B92-9FA1-C3101A86A1EC}"/>
              </a:ext>
            </a:extLst>
          </p:cNvPr>
          <p:cNvSpPr txBox="1">
            <a:spLocks/>
          </p:cNvSpPr>
          <p:nvPr/>
        </p:nvSpPr>
        <p:spPr>
          <a:xfrm>
            <a:off x="5035565" y="5538671"/>
            <a:ext cx="7722747" cy="61184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Opportunità di crescita e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incontro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B770E661-2609-4E9B-B21C-AD09457162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1" y="3759640"/>
            <a:ext cx="952154" cy="84961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23AFEDED-7DFA-4236-A2AE-18F8982C9D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06" y="5361453"/>
            <a:ext cx="1031983" cy="966279"/>
          </a:xfrm>
          <a:prstGeom prst="rect">
            <a:avLst/>
          </a:prstGeom>
        </p:spPr>
      </p:pic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0CC7EFD6-B93A-4A8A-9804-645D9E9087E4}"/>
              </a:ext>
            </a:extLst>
          </p:cNvPr>
          <p:cNvCxnSpPr/>
          <p:nvPr/>
        </p:nvCxnSpPr>
        <p:spPr>
          <a:xfrm>
            <a:off x="-236485" y="3472068"/>
            <a:ext cx="12722773" cy="0"/>
          </a:xfrm>
          <a:prstGeom prst="line">
            <a:avLst/>
          </a:prstGeom>
          <a:ln>
            <a:solidFill>
              <a:srgbClr val="406B9B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olo 1">
            <a:extLst>
              <a:ext uri="{FF2B5EF4-FFF2-40B4-BE49-F238E27FC236}">
                <a16:creationId xmlns:a16="http://schemas.microsoft.com/office/drawing/2014/main" id="{CA3316E5-17D7-454B-90D2-C39DED61E427}"/>
              </a:ext>
            </a:extLst>
          </p:cNvPr>
          <p:cNvSpPr txBox="1">
            <a:spLocks/>
          </p:cNvSpPr>
          <p:nvPr/>
        </p:nvSpPr>
        <p:spPr>
          <a:xfrm>
            <a:off x="5035565" y="821347"/>
            <a:ext cx="7156435" cy="396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dirty="0">
                <a:solidFill>
                  <a:srgbClr val="406B9B"/>
                </a:solidFill>
              </a:rPr>
              <a:t>Family and friends</a:t>
            </a:r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3D246E24-EDC1-4F7A-85F6-80D30CEFC064}"/>
              </a:ext>
            </a:extLst>
          </p:cNvPr>
          <p:cNvSpPr txBox="1">
            <a:spLocks/>
          </p:cNvSpPr>
          <p:nvPr/>
        </p:nvSpPr>
        <p:spPr>
          <a:xfrm>
            <a:off x="5035564" y="1733687"/>
            <a:ext cx="5857163" cy="396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dirty="0">
                <a:solidFill>
                  <a:srgbClr val="FF0000"/>
                </a:solidFill>
              </a:rPr>
              <a:t>VC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BD835ADA-DEF2-4C00-AF51-A581356139B4}"/>
              </a:ext>
            </a:extLst>
          </p:cNvPr>
          <p:cNvSpPr/>
          <p:nvPr/>
        </p:nvSpPr>
        <p:spPr>
          <a:xfrm>
            <a:off x="5035565" y="1277517"/>
            <a:ext cx="3818674" cy="396000"/>
          </a:xfrm>
          <a:prstGeom prst="rect">
            <a:avLst/>
          </a:prstGeom>
        </p:spPr>
        <p:txBody>
          <a:bodyPr anchor="ctr"/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buClr>
                <a:srgbClr val="406B9B"/>
              </a:buClr>
              <a:buFont typeface="Wingdings" panose="05000000000000000000" pitchFamily="2" charset="2"/>
              <a:buChar char="Ø"/>
            </a:pPr>
            <a:r>
              <a:rPr lang="it-IT" sz="2600" b="1" dirty="0">
                <a:solidFill>
                  <a:srgbClr val="406B9B"/>
                </a:solidFill>
                <a:latin typeface="Century Gothic" panose="020B0502020202020204" pitchFamily="34" charset="0"/>
                <a:ea typeface="+mj-ea"/>
                <a:cs typeface="+mj-cs"/>
              </a:rPr>
              <a:t>Business Angel</a:t>
            </a: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1F3C7441-6870-477F-9C14-957F649FEE8B}"/>
              </a:ext>
            </a:extLst>
          </p:cNvPr>
          <p:cNvSpPr txBox="1">
            <a:spLocks/>
          </p:cNvSpPr>
          <p:nvPr/>
        </p:nvSpPr>
        <p:spPr>
          <a:xfrm>
            <a:off x="5035564" y="2189857"/>
            <a:ext cx="5857163" cy="3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Banche</a:t>
            </a:r>
          </a:p>
        </p:txBody>
      </p:sp>
      <p:sp>
        <p:nvSpPr>
          <p:cNvPr id="45" name="Titolo 1">
            <a:extLst>
              <a:ext uri="{FF2B5EF4-FFF2-40B4-BE49-F238E27FC236}">
                <a16:creationId xmlns:a16="http://schemas.microsoft.com/office/drawing/2014/main" id="{53F81AB1-1950-4A40-9FDE-2A655AA8DD27}"/>
              </a:ext>
            </a:extLst>
          </p:cNvPr>
          <p:cNvSpPr txBox="1">
            <a:spLocks/>
          </p:cNvSpPr>
          <p:nvPr/>
        </p:nvSpPr>
        <p:spPr>
          <a:xfrm>
            <a:off x="5035564" y="2646028"/>
            <a:ext cx="5857163" cy="3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Equity Crowdfunding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04CEADAA-809F-4C79-BB55-D6B2368157DC}"/>
              </a:ext>
            </a:extLst>
          </p:cNvPr>
          <p:cNvCxnSpPr/>
          <p:nvPr/>
        </p:nvCxnSpPr>
        <p:spPr>
          <a:xfrm>
            <a:off x="-367864" y="5011833"/>
            <a:ext cx="12722773" cy="0"/>
          </a:xfrm>
          <a:prstGeom prst="line">
            <a:avLst/>
          </a:prstGeom>
          <a:ln>
            <a:solidFill>
              <a:srgbClr val="406B9B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6026040-05A7-4163-B1C1-A0EADE251A33}"/>
              </a:ext>
            </a:extLst>
          </p:cNvPr>
          <p:cNvSpPr txBox="1"/>
          <p:nvPr/>
        </p:nvSpPr>
        <p:spPr>
          <a:xfrm>
            <a:off x="5035565" y="3225986"/>
            <a:ext cx="1759373" cy="478912"/>
          </a:xfrm>
          <a:prstGeom prst="rect">
            <a:avLst/>
          </a:prstGeom>
          <a:solidFill>
            <a:srgbClr val="F9FBFB"/>
          </a:solidFill>
        </p:spPr>
        <p:txBody>
          <a:bodyPr/>
          <a:lstStyle>
            <a:defPPr>
              <a:defRPr lang="it-IT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 sz="28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06B9B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Cvc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32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1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10"/>
          <a:stretch/>
        </p:blipFill>
        <p:spPr>
          <a:xfrm>
            <a:off x="4642201" y="0"/>
            <a:ext cx="7549710" cy="620050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21548D9A-EF28-F44B-8B6D-55B1C9556FC1}"/>
              </a:ext>
            </a:extLst>
          </p:cNvPr>
          <p:cNvSpPr/>
          <p:nvPr/>
        </p:nvSpPr>
        <p:spPr>
          <a:xfrm>
            <a:off x="4642201" y="-7658"/>
            <a:ext cx="5012748" cy="6317439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32" err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A6B64F35-5342-46FE-9BCF-94C85A9B8B63}"/>
              </a:ext>
            </a:extLst>
          </p:cNvPr>
          <p:cNvSpPr txBox="1"/>
          <p:nvPr/>
        </p:nvSpPr>
        <p:spPr bwMode="gray">
          <a:xfrm>
            <a:off x="942821" y="1446803"/>
            <a:ext cx="5647895" cy="415103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913526" fontAlgn="base">
              <a:lnSpc>
                <a:spcPct val="120000"/>
              </a:lnSpc>
              <a:spcBef>
                <a:spcPts val="1224"/>
              </a:spcBef>
              <a:spcAft>
                <a:spcPct val="0"/>
              </a:spcAft>
              <a:buClr>
                <a:srgbClr val="003A79"/>
              </a:buClr>
              <a:defRPr/>
            </a:pPr>
            <a:r>
              <a:rPr lang="it-IT" sz="2041" i="1">
                <a:solidFill>
                  <a:srgbClr val="000000"/>
                </a:solidFill>
                <a:latin typeface="Century Gothic"/>
              </a:rPr>
              <a:t>Intesa Sanpaolo Innovation Center </a:t>
            </a:r>
            <a:br>
              <a:rPr lang="it-IT" sz="2041" i="1">
                <a:solidFill>
                  <a:srgbClr val="000000"/>
                </a:solidFill>
                <a:latin typeface="Century Gothic"/>
              </a:rPr>
            </a:br>
            <a:r>
              <a:rPr lang="it-IT" sz="2041" i="1">
                <a:solidFill>
                  <a:srgbClr val="000000"/>
                </a:solidFill>
                <a:latin typeface="Century Gothic"/>
              </a:rPr>
              <a:t>è la società del Gruppo Intesa Sanpaolo dedicata alla </a:t>
            </a:r>
            <a:r>
              <a:rPr lang="it-IT" sz="2041" b="1" i="1">
                <a:solidFill>
                  <a:srgbClr val="406B9B"/>
                </a:solidFill>
                <a:latin typeface="Century Gothic"/>
              </a:rPr>
              <a:t>frontiera dell’innovazione</a:t>
            </a:r>
            <a:r>
              <a:rPr lang="it-IT" sz="2041" i="1">
                <a:solidFill>
                  <a:srgbClr val="000000"/>
                </a:solidFill>
                <a:latin typeface="Century Gothic"/>
              </a:rPr>
              <a:t>: esplora </a:t>
            </a:r>
            <a:r>
              <a:rPr lang="it-IT" sz="2041" b="1" i="1">
                <a:solidFill>
                  <a:srgbClr val="406B9B"/>
                </a:solidFill>
                <a:latin typeface="Century Gothic"/>
              </a:rPr>
              <a:t>scenari</a:t>
            </a:r>
            <a:r>
              <a:rPr lang="it-IT" sz="2041" i="1">
                <a:solidFill>
                  <a:srgbClr val="000000"/>
                </a:solidFill>
                <a:latin typeface="Century Gothic"/>
              </a:rPr>
              <a:t> e </a:t>
            </a:r>
            <a:r>
              <a:rPr lang="it-IT" sz="2041" b="1" i="1">
                <a:solidFill>
                  <a:srgbClr val="406B9B"/>
                </a:solidFill>
                <a:latin typeface="Century Gothic"/>
              </a:rPr>
              <a:t>tendenze future</a:t>
            </a:r>
            <a:r>
              <a:rPr lang="it-IT" sz="2041" i="1">
                <a:solidFill>
                  <a:srgbClr val="000000"/>
                </a:solidFill>
                <a:latin typeface="Century Gothic"/>
              </a:rPr>
              <a:t>, </a:t>
            </a:r>
            <a:br>
              <a:rPr lang="it-IT" sz="2041" i="1">
                <a:solidFill>
                  <a:srgbClr val="000000"/>
                </a:solidFill>
                <a:latin typeface="Century Gothic"/>
              </a:rPr>
            </a:br>
            <a:r>
              <a:rPr lang="it-IT" sz="2041" i="1">
                <a:solidFill>
                  <a:srgbClr val="000000"/>
                </a:solidFill>
                <a:latin typeface="Century Gothic"/>
              </a:rPr>
              <a:t>sviluppa progetti di </a:t>
            </a:r>
            <a:r>
              <a:rPr lang="it-IT" sz="2041" b="1" i="1">
                <a:solidFill>
                  <a:srgbClr val="406B9B"/>
                </a:solidFill>
                <a:latin typeface="Century Gothic"/>
              </a:rPr>
              <a:t>ricerca applicata</a:t>
            </a:r>
            <a:r>
              <a:rPr lang="it-IT" sz="2041" i="1">
                <a:solidFill>
                  <a:srgbClr val="000000"/>
                </a:solidFill>
                <a:latin typeface="Century Gothic"/>
              </a:rPr>
              <a:t>, </a:t>
            </a:r>
            <a:br>
              <a:rPr lang="it-IT" sz="2041" i="1">
                <a:solidFill>
                  <a:srgbClr val="000000"/>
                </a:solidFill>
                <a:latin typeface="Century Gothic"/>
              </a:rPr>
            </a:br>
            <a:r>
              <a:rPr lang="it-IT" sz="2041" i="1">
                <a:solidFill>
                  <a:srgbClr val="000000"/>
                </a:solidFill>
                <a:latin typeface="Century Gothic"/>
              </a:rPr>
              <a:t>supporta </a:t>
            </a:r>
            <a:r>
              <a:rPr lang="it-IT" sz="2041" b="1" i="1">
                <a:solidFill>
                  <a:srgbClr val="406B9B"/>
                </a:solidFill>
                <a:latin typeface="Century Gothic"/>
              </a:rPr>
              <a:t>startup </a:t>
            </a:r>
            <a:r>
              <a:rPr lang="it-IT" sz="2041" i="1">
                <a:solidFill>
                  <a:srgbClr val="000000"/>
                </a:solidFill>
                <a:latin typeface="Century Gothic"/>
              </a:rPr>
              <a:t>ad alto potenziale </a:t>
            </a:r>
            <a:br>
              <a:rPr lang="it-IT" sz="2041" i="1">
                <a:solidFill>
                  <a:srgbClr val="000000"/>
                </a:solidFill>
                <a:latin typeface="Century Gothic"/>
              </a:rPr>
            </a:br>
            <a:r>
              <a:rPr lang="it-IT" sz="2041" i="1">
                <a:solidFill>
                  <a:srgbClr val="000000"/>
                </a:solidFill>
                <a:latin typeface="Century Gothic"/>
              </a:rPr>
              <a:t>e accelera la trasformazione delle imprese secondo i criteri dell’</a:t>
            </a:r>
            <a:r>
              <a:rPr lang="it-IT" sz="2041" b="1" i="1">
                <a:solidFill>
                  <a:srgbClr val="406B9B"/>
                </a:solidFill>
                <a:latin typeface="Century Gothic"/>
              </a:rPr>
              <a:t>open </a:t>
            </a:r>
            <a:r>
              <a:rPr lang="it-IT" sz="2041" b="1" i="1" err="1">
                <a:solidFill>
                  <a:srgbClr val="406B9B"/>
                </a:solidFill>
                <a:latin typeface="Century Gothic"/>
              </a:rPr>
              <a:t>innovation</a:t>
            </a:r>
            <a:r>
              <a:rPr lang="it-IT" sz="2041" i="1">
                <a:solidFill>
                  <a:srgbClr val="000000"/>
                </a:solidFill>
                <a:latin typeface="Century Gothic"/>
              </a:rPr>
              <a:t> </a:t>
            </a:r>
            <a:br>
              <a:rPr lang="it-IT" sz="2041" i="1">
                <a:solidFill>
                  <a:srgbClr val="000000"/>
                </a:solidFill>
                <a:latin typeface="Century Gothic"/>
              </a:rPr>
            </a:br>
            <a:r>
              <a:rPr lang="it-IT" sz="2041" i="1">
                <a:solidFill>
                  <a:srgbClr val="000000"/>
                </a:solidFill>
                <a:latin typeface="Century Gothic"/>
              </a:rPr>
              <a:t>e dell'</a:t>
            </a:r>
            <a:r>
              <a:rPr lang="it-IT" sz="2041" b="1" i="1">
                <a:solidFill>
                  <a:srgbClr val="406B9B"/>
                </a:solidFill>
                <a:latin typeface="Century Gothic"/>
              </a:rPr>
              <a:t>economia circolare</a:t>
            </a:r>
            <a:r>
              <a:rPr lang="it-IT" sz="2041" i="1">
                <a:solidFill>
                  <a:srgbClr val="000000"/>
                </a:solidFill>
                <a:latin typeface="Century Gothic"/>
              </a:rPr>
              <a:t>, per fare di Intesa Sanpaolo la forza trainante di un’economia più consapevole, inclusiva e sostenibile.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1744861" y="101707"/>
            <a:ext cx="347436" cy="323140"/>
            <a:chOff x="11510963" y="88106"/>
            <a:chExt cx="340519" cy="316707"/>
          </a:xfrm>
        </p:grpSpPr>
        <p:grpSp>
          <p:nvGrpSpPr>
            <p:cNvPr id="12" name="Gruppo 11"/>
            <p:cNvGrpSpPr/>
            <p:nvPr/>
          </p:nvGrpSpPr>
          <p:grpSpPr>
            <a:xfrm>
              <a:off x="11582401" y="173832"/>
              <a:ext cx="197643" cy="147638"/>
              <a:chOff x="11582401" y="173832"/>
              <a:chExt cx="197643" cy="147638"/>
            </a:xfrm>
          </p:grpSpPr>
          <p:cxnSp>
            <p:nvCxnSpPr>
              <p:cNvPr id="14" name="Connettore 1 13"/>
              <p:cNvCxnSpPr/>
              <p:nvPr/>
            </p:nvCxnSpPr>
            <p:spPr>
              <a:xfrm>
                <a:off x="11582401" y="173832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>
                <a:off x="11582401" y="2452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>
                <a:off x="11582401" y="3214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ttangolo 12">
              <a:hlinkClick r:id="rId3" action="ppaction://hlinksldjump"/>
            </p:cNvPr>
            <p:cNvSpPr/>
            <p:nvPr/>
          </p:nvSpPr>
          <p:spPr>
            <a:xfrm>
              <a:off x="11510963" y="88106"/>
              <a:ext cx="340519" cy="31670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32" err="1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544067" y="936245"/>
            <a:ext cx="664095" cy="664095"/>
          </a:xfrm>
          <a:custGeom>
            <a:avLst/>
            <a:gdLst>
              <a:gd name="T0" fmla="*/ 410 w 410"/>
              <a:gd name="T1" fmla="*/ 0 h 410"/>
              <a:gd name="T2" fmla="*/ 105 w 410"/>
              <a:gd name="T3" fmla="*/ 0 h 410"/>
              <a:gd name="T4" fmla="*/ 0 w 410"/>
              <a:gd name="T5" fmla="*/ 0 h 410"/>
              <a:gd name="T6" fmla="*/ 0 w 410"/>
              <a:gd name="T7" fmla="*/ 104 h 410"/>
              <a:gd name="T8" fmla="*/ 0 w 410"/>
              <a:gd name="T9" fmla="*/ 410 h 410"/>
              <a:gd name="T10" fmla="*/ 105 w 410"/>
              <a:gd name="T11" fmla="*/ 410 h 410"/>
              <a:gd name="T12" fmla="*/ 105 w 410"/>
              <a:gd name="T13" fmla="*/ 104 h 410"/>
              <a:gd name="T14" fmla="*/ 410 w 410"/>
              <a:gd name="T15" fmla="*/ 104 h 410"/>
              <a:gd name="T16" fmla="*/ 410 w 410"/>
              <a:gd name="T17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0" h="410">
                <a:moveTo>
                  <a:pt x="410" y="0"/>
                </a:moveTo>
                <a:lnTo>
                  <a:pt x="105" y="0"/>
                </a:lnTo>
                <a:lnTo>
                  <a:pt x="0" y="0"/>
                </a:lnTo>
                <a:lnTo>
                  <a:pt x="0" y="104"/>
                </a:lnTo>
                <a:lnTo>
                  <a:pt x="0" y="410"/>
                </a:lnTo>
                <a:lnTo>
                  <a:pt x="105" y="410"/>
                </a:lnTo>
                <a:lnTo>
                  <a:pt x="105" y="104"/>
                </a:lnTo>
                <a:lnTo>
                  <a:pt x="410" y="104"/>
                </a:lnTo>
                <a:lnTo>
                  <a:pt x="410" y="0"/>
                </a:lnTo>
                <a:close/>
              </a:path>
            </a:pathLst>
          </a:custGeom>
          <a:solidFill>
            <a:srgbClr val="406B9B"/>
          </a:solidFill>
          <a:ln>
            <a:noFill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32">
              <a:solidFill>
                <a:srgbClr val="003A79"/>
              </a:solidFill>
              <a:latin typeface="Arial" charset="0"/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10800000">
            <a:off x="6140965" y="5411199"/>
            <a:ext cx="449750" cy="449750"/>
          </a:xfrm>
          <a:custGeom>
            <a:avLst/>
            <a:gdLst>
              <a:gd name="T0" fmla="*/ 410 w 410"/>
              <a:gd name="T1" fmla="*/ 0 h 410"/>
              <a:gd name="T2" fmla="*/ 105 w 410"/>
              <a:gd name="T3" fmla="*/ 0 h 410"/>
              <a:gd name="T4" fmla="*/ 0 w 410"/>
              <a:gd name="T5" fmla="*/ 0 h 410"/>
              <a:gd name="T6" fmla="*/ 0 w 410"/>
              <a:gd name="T7" fmla="*/ 104 h 410"/>
              <a:gd name="T8" fmla="*/ 0 w 410"/>
              <a:gd name="T9" fmla="*/ 410 h 410"/>
              <a:gd name="T10" fmla="*/ 105 w 410"/>
              <a:gd name="T11" fmla="*/ 410 h 410"/>
              <a:gd name="T12" fmla="*/ 105 w 410"/>
              <a:gd name="T13" fmla="*/ 104 h 410"/>
              <a:gd name="T14" fmla="*/ 410 w 410"/>
              <a:gd name="T15" fmla="*/ 104 h 410"/>
              <a:gd name="T16" fmla="*/ 410 w 410"/>
              <a:gd name="T17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0" h="410">
                <a:moveTo>
                  <a:pt x="410" y="0"/>
                </a:moveTo>
                <a:lnTo>
                  <a:pt x="105" y="0"/>
                </a:lnTo>
                <a:lnTo>
                  <a:pt x="0" y="0"/>
                </a:lnTo>
                <a:lnTo>
                  <a:pt x="0" y="104"/>
                </a:lnTo>
                <a:lnTo>
                  <a:pt x="0" y="410"/>
                </a:lnTo>
                <a:lnTo>
                  <a:pt x="105" y="410"/>
                </a:lnTo>
                <a:lnTo>
                  <a:pt x="105" y="104"/>
                </a:lnTo>
                <a:lnTo>
                  <a:pt x="410" y="104"/>
                </a:lnTo>
                <a:lnTo>
                  <a:pt x="410" y="0"/>
                </a:lnTo>
                <a:close/>
              </a:path>
            </a:pathLst>
          </a:custGeom>
          <a:solidFill>
            <a:srgbClr val="406B9B"/>
          </a:solidFill>
          <a:ln>
            <a:noFill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32">
              <a:solidFill>
                <a:srgbClr val="003A7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9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344"/>
          <a:stretch/>
        </p:blipFill>
        <p:spPr>
          <a:xfrm>
            <a:off x="4935885" y="-11311"/>
            <a:ext cx="7256026" cy="4765038"/>
          </a:xfrm>
          <a:prstGeom prst="parallelogram">
            <a:avLst>
              <a:gd name="adj" fmla="val 0"/>
            </a:avLst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FD65287-0AB5-5546-9D44-678F6AC25216}"/>
              </a:ext>
            </a:extLst>
          </p:cNvPr>
          <p:cNvSpPr/>
          <p:nvPr/>
        </p:nvSpPr>
        <p:spPr>
          <a:xfrm>
            <a:off x="4879755" y="67"/>
            <a:ext cx="5826771" cy="4763816"/>
          </a:xfrm>
          <a:prstGeom prst="rect">
            <a:avLst/>
          </a:prstGeom>
          <a:gradFill>
            <a:gsLst>
              <a:gs pos="1000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32" err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4828" y="1850940"/>
            <a:ext cx="3314921" cy="153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37" b="1" dirty="0">
                <a:solidFill>
                  <a:srgbClr val="000000"/>
                </a:solidFill>
                <a:latin typeface="Century Gothic" panose="020B0502020202020204" pitchFamily="34" charset="0"/>
              </a:rPr>
              <a:t>Identifichiamo</a:t>
            </a:r>
            <a:br>
              <a:rPr lang="it-IT" sz="1837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837" b="1" dirty="0">
                <a:solidFill>
                  <a:srgbClr val="000000"/>
                </a:solidFill>
                <a:latin typeface="Century Gothic" panose="020B0502020202020204" pitchFamily="34" charset="0"/>
              </a:rPr>
              <a:t>le startup più promettenti </a:t>
            </a:r>
            <a:r>
              <a:rPr lang="it-IT" sz="1837" dirty="0">
                <a:solidFill>
                  <a:srgbClr val="000000"/>
                </a:solidFill>
                <a:latin typeface="Century Gothic" panose="020B0502020202020204" pitchFamily="34" charset="0"/>
              </a:rPr>
              <a:t>con un elevato potenziale </a:t>
            </a:r>
            <a:br>
              <a:rPr lang="it-IT" sz="1837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837" dirty="0">
                <a:solidFill>
                  <a:srgbClr val="000000"/>
                </a:solidFill>
                <a:latin typeface="Century Gothic" panose="020B0502020202020204" pitchFamily="34" charset="0"/>
              </a:rPr>
              <a:t>di sviluppo e le </a:t>
            </a:r>
            <a:r>
              <a:rPr lang="it-IT" sz="1837" b="1" dirty="0">
                <a:solidFill>
                  <a:srgbClr val="000000"/>
                </a:solidFill>
                <a:latin typeface="Century Gothic" panose="020B0502020202020204" pitchFamily="34" charset="0"/>
              </a:rPr>
              <a:t>sosteniamo nella crescita</a:t>
            </a:r>
            <a:r>
              <a:rPr lang="it-IT" sz="1837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endParaRPr lang="it-IT" sz="1837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04828" y="1009933"/>
            <a:ext cx="3107897" cy="542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2857" err="1">
                <a:solidFill>
                  <a:srgbClr val="003A79"/>
                </a:solidFill>
                <a:latin typeface="Century Gothic" panose="020B0502020202020204" pitchFamily="34" charset="0"/>
              </a:rPr>
              <a:t>Sviluppo</a:t>
            </a:r>
            <a:r>
              <a:rPr lang="en-GB" altLang="it-IT" sz="2857">
                <a:solidFill>
                  <a:srgbClr val="003A79"/>
                </a:solidFill>
                <a:latin typeface="Century Gothic" panose="020B0502020202020204" pitchFamily="34" charset="0"/>
              </a:rPr>
              <a:t> </a:t>
            </a:r>
            <a:r>
              <a:rPr lang="en-GB" altLang="it-IT" sz="2857" err="1">
                <a:solidFill>
                  <a:srgbClr val="003A79"/>
                </a:solidFill>
                <a:latin typeface="Century Gothic" panose="020B0502020202020204" pitchFamily="34" charset="0"/>
              </a:rPr>
              <a:t>Startup</a:t>
            </a:r>
            <a:endParaRPr lang="en-GB" altLang="it-IT" sz="2857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>
                <a:solidFill>
                  <a:schemeClr val="tx2"/>
                </a:solidFill>
              </a:rPr>
              <a:t>Ambiti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AA265EF-13EC-9C4D-A52B-15D56D0DA105}"/>
              </a:ext>
            </a:extLst>
          </p:cNvPr>
          <p:cNvGrpSpPr/>
          <p:nvPr/>
        </p:nvGrpSpPr>
        <p:grpSpPr>
          <a:xfrm>
            <a:off x="11744861" y="89897"/>
            <a:ext cx="347436" cy="323140"/>
            <a:chOff x="11510963" y="88106"/>
            <a:chExt cx="340519" cy="316707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1DAB5521-8CED-1749-B162-46F1DEC1F772}"/>
                </a:ext>
              </a:extLst>
            </p:cNvPr>
            <p:cNvGrpSpPr/>
            <p:nvPr/>
          </p:nvGrpSpPr>
          <p:grpSpPr>
            <a:xfrm>
              <a:off x="11582401" y="173832"/>
              <a:ext cx="197643" cy="147638"/>
              <a:chOff x="11582401" y="173832"/>
              <a:chExt cx="197643" cy="147638"/>
            </a:xfrm>
          </p:grpSpPr>
          <p:cxnSp>
            <p:nvCxnSpPr>
              <p:cNvPr id="15" name="Connettore 1 14">
                <a:extLst>
                  <a:ext uri="{FF2B5EF4-FFF2-40B4-BE49-F238E27FC236}">
                    <a16:creationId xmlns:a16="http://schemas.microsoft.com/office/drawing/2014/main" id="{77D1C3A4-4689-9240-BDE2-37BC411F5ADB}"/>
                  </a:ext>
                </a:extLst>
              </p:cNvPr>
              <p:cNvCxnSpPr/>
              <p:nvPr/>
            </p:nvCxnSpPr>
            <p:spPr>
              <a:xfrm>
                <a:off x="11582401" y="173832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F99A02DD-C5DC-5B48-AE41-23460839180D}"/>
                  </a:ext>
                </a:extLst>
              </p:cNvPr>
              <p:cNvCxnSpPr/>
              <p:nvPr/>
            </p:nvCxnSpPr>
            <p:spPr>
              <a:xfrm>
                <a:off x="11582401" y="2452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4DA17E53-DC3D-5144-AD17-F87C474750B8}"/>
                  </a:ext>
                </a:extLst>
              </p:cNvPr>
              <p:cNvCxnSpPr/>
              <p:nvPr/>
            </p:nvCxnSpPr>
            <p:spPr>
              <a:xfrm>
                <a:off x="11582401" y="3214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ttangolo 13">
              <a:hlinkClick r:id="rId3" action="ppaction://hlinksldjump"/>
              <a:extLst>
                <a:ext uri="{FF2B5EF4-FFF2-40B4-BE49-F238E27FC236}">
                  <a16:creationId xmlns:a16="http://schemas.microsoft.com/office/drawing/2014/main" id="{0D55B02F-E71A-BA4E-B106-DC5CD5DBC3D3}"/>
                </a:ext>
              </a:extLst>
            </p:cNvPr>
            <p:cNvSpPr/>
            <p:nvPr/>
          </p:nvSpPr>
          <p:spPr>
            <a:xfrm>
              <a:off x="11510963" y="88106"/>
              <a:ext cx="340519" cy="31670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632" err="1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1C7C2C9-4840-48CD-A626-F6E513646F8C}"/>
              </a:ext>
            </a:extLst>
          </p:cNvPr>
          <p:cNvSpPr/>
          <p:nvPr/>
        </p:nvSpPr>
        <p:spPr>
          <a:xfrm>
            <a:off x="643509" y="3825427"/>
            <a:ext cx="2160000" cy="1188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7469" eaLnBrk="0" hangingPunct="0"/>
            <a:r>
              <a:rPr lang="it-IT" b="1" dirty="0">
                <a:solidFill>
                  <a:prstClr val="white"/>
                </a:solidFill>
                <a:latin typeface="Century Gothic" pitchFamily="34" charset="0"/>
                <a:cs typeface="Arial"/>
              </a:rPr>
              <a:t>Valutazione Startup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B1F9F7B-FC05-483C-82B3-4DE577D617C1}"/>
              </a:ext>
            </a:extLst>
          </p:cNvPr>
          <p:cNvSpPr/>
          <p:nvPr/>
        </p:nvSpPr>
        <p:spPr>
          <a:xfrm>
            <a:off x="2738105" y="4100056"/>
            <a:ext cx="2160000" cy="1188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597469">
              <a:defRPr/>
            </a:pPr>
            <a:r>
              <a:rPr lang="it-IT" b="1" dirty="0">
                <a:latin typeface="Century Gothic"/>
              </a:rPr>
              <a:t>Percorsi di Accelerazione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993D0A0-3187-49DC-A5DF-066149E9A477}"/>
              </a:ext>
            </a:extLst>
          </p:cNvPr>
          <p:cNvSpPr/>
          <p:nvPr/>
        </p:nvSpPr>
        <p:spPr>
          <a:xfrm>
            <a:off x="4832701" y="4374685"/>
            <a:ext cx="2160000" cy="1188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7469" eaLnBrk="0" hangingPunct="0"/>
            <a:r>
              <a:rPr lang="it-IT" b="1" dirty="0">
                <a:solidFill>
                  <a:prstClr val="white"/>
                </a:solidFill>
                <a:latin typeface="Century Gothic" pitchFamily="34" charset="0"/>
                <a:cs typeface="Arial"/>
              </a:rPr>
              <a:t>Open Innovation 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67EA44A1-2B99-4C1A-A2AD-64286B2EA05C}"/>
              </a:ext>
            </a:extLst>
          </p:cNvPr>
          <p:cNvSpPr/>
          <p:nvPr/>
        </p:nvSpPr>
        <p:spPr>
          <a:xfrm>
            <a:off x="6927297" y="4649314"/>
            <a:ext cx="2160000" cy="1188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7469" eaLnBrk="0" hangingPunct="0"/>
            <a:r>
              <a:rPr lang="it-IT" b="1" dirty="0">
                <a:solidFill>
                  <a:prstClr val="white"/>
                </a:solidFill>
                <a:latin typeface="Century Gothic" pitchFamily="34" charset="0"/>
                <a:cs typeface="Arial"/>
              </a:rPr>
              <a:t>Business Development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4275C58-4456-4607-9BB1-A7D4CE0C1DEC}"/>
              </a:ext>
            </a:extLst>
          </p:cNvPr>
          <p:cNvSpPr/>
          <p:nvPr/>
        </p:nvSpPr>
        <p:spPr>
          <a:xfrm>
            <a:off x="9021892" y="4923944"/>
            <a:ext cx="2160000" cy="1188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97469">
              <a:defRPr/>
            </a:pPr>
            <a:r>
              <a:rPr lang="it-IT" b="1" dirty="0">
                <a:solidFill>
                  <a:prstClr val="white"/>
                </a:solidFill>
                <a:latin typeface="Century Gothic" panose="020B0502020202020204" pitchFamily="34" charset="0"/>
              </a:rPr>
              <a:t>Supporto del funding </a:t>
            </a:r>
          </a:p>
        </p:txBody>
      </p:sp>
    </p:spTree>
    <p:extLst>
      <p:ext uri="{BB962C8B-B14F-4D97-AF65-F5344CB8AC3E}">
        <p14:creationId xmlns:p14="http://schemas.microsoft.com/office/powerpoint/2010/main" val="2920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97" y="102"/>
            <a:ext cx="11007012" cy="6191445"/>
          </a:xfrm>
          <a:prstGeom prst="rect">
            <a:avLst/>
          </a:prstGeom>
        </p:spPr>
      </p:pic>
      <p:sp>
        <p:nvSpPr>
          <p:cNvPr id="15" name="Rectangle 5"/>
          <p:cNvSpPr/>
          <p:nvPr/>
        </p:nvSpPr>
        <p:spPr>
          <a:xfrm>
            <a:off x="94" y="1"/>
            <a:ext cx="12191817" cy="6217155"/>
          </a:xfrm>
          <a:prstGeom prst="rect">
            <a:avLst/>
          </a:prstGeom>
          <a:gradFill flip="none" rotWithShape="1">
            <a:gsLst>
              <a:gs pos="63000">
                <a:srgbClr val="FFFFFF">
                  <a:alpha val="73000"/>
                </a:srgbClr>
              </a:gs>
              <a:gs pos="1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en-US" sz="2133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1744861" y="89897"/>
            <a:ext cx="347436" cy="323140"/>
            <a:chOff x="11510963" y="88106"/>
            <a:chExt cx="340519" cy="316707"/>
          </a:xfrm>
        </p:grpSpPr>
        <p:grpSp>
          <p:nvGrpSpPr>
            <p:cNvPr id="23" name="Gruppo 22"/>
            <p:cNvGrpSpPr/>
            <p:nvPr/>
          </p:nvGrpSpPr>
          <p:grpSpPr>
            <a:xfrm>
              <a:off x="11582401" y="173832"/>
              <a:ext cx="197643" cy="147638"/>
              <a:chOff x="11582401" y="173832"/>
              <a:chExt cx="197643" cy="147638"/>
            </a:xfrm>
          </p:grpSpPr>
          <p:cxnSp>
            <p:nvCxnSpPr>
              <p:cNvPr id="25" name="Connettore 1 24"/>
              <p:cNvCxnSpPr/>
              <p:nvPr/>
            </p:nvCxnSpPr>
            <p:spPr>
              <a:xfrm>
                <a:off x="11582401" y="173832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>
                <a:off x="11582401" y="2452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11582401" y="3214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ttangolo 23">
              <a:hlinkClick r:id="rId3" action="ppaction://hlinksldjump"/>
            </p:cNvPr>
            <p:cNvSpPr/>
            <p:nvPr/>
          </p:nvSpPr>
          <p:spPr>
            <a:xfrm>
              <a:off x="11510963" y="88106"/>
              <a:ext cx="340519" cy="31670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</a:pPr>
              <a:endParaRPr lang="it-IT" sz="1632" err="1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>
                <a:solidFill>
                  <a:schemeClr val="tx2"/>
                </a:solidFill>
              </a:rPr>
              <a:t>I numeri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095881" y="1226176"/>
            <a:ext cx="2384423" cy="1279469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+800</a:t>
            </a:r>
            <a:endParaRPr lang="it-IT" sz="3265" b="1">
              <a:solidFill>
                <a:srgbClr val="406B9B"/>
              </a:solidFill>
              <a:latin typeface="Century Gothic" panose="020B0502020202020204" pitchFamily="34" charset="0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AZIENDE INTERESSATE ALL'OFFERTA DI INNOVAZIONE</a:t>
            </a:r>
            <a:endParaRPr lang="it-IT" sz="1428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340481" y="3031897"/>
            <a:ext cx="1878053" cy="1055265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+20</a:t>
            </a:r>
            <a:endParaRPr lang="it-IT" sz="3265" b="1">
              <a:solidFill>
                <a:srgbClr val="406B9B"/>
              </a:solidFill>
              <a:latin typeface="Century Gothic" panose="020B0502020202020204" pitchFamily="34" charset="0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PERCORSI DI ACCELERAZIONE</a:t>
            </a:r>
            <a:endParaRPr lang="it-IT" sz="1428" b="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4134614" y="1226184"/>
            <a:ext cx="2904130" cy="1475613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+280</a:t>
            </a:r>
            <a:endParaRPr lang="it-IT" sz="3673" b="1">
              <a:solidFill>
                <a:srgbClr val="406B9B"/>
              </a:solidFill>
              <a:latin typeface="Century Gothic" panose="020B0502020202020204" pitchFamily="34" charset="0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AZIENDE CHE HANNO AVVIATO COLLABORAZIONI IN AMBITO OPEN INNOVATION, CIRCULAR E GREEN ECONOMY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6876534" y="1226177"/>
            <a:ext cx="1792607" cy="1055265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+80</a:t>
            </a:r>
            <a:endParaRPr lang="it-IT" sz="3673" b="1">
              <a:solidFill>
                <a:srgbClr val="406B9B"/>
              </a:solidFill>
              <a:latin typeface="Century Gothic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STARTUP ENTRATE NEL NETWORK</a:t>
            </a:r>
          </a:p>
        </p:txBody>
      </p:sp>
      <p:sp>
        <p:nvSpPr>
          <p:cNvPr id="61" name="Rettangolo 60"/>
          <p:cNvSpPr/>
          <p:nvPr/>
        </p:nvSpPr>
        <p:spPr>
          <a:xfrm>
            <a:off x="534163" y="1491970"/>
            <a:ext cx="1822306" cy="73508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2041" b="1">
                <a:solidFill>
                  <a:srgbClr val="003A79"/>
                </a:solidFill>
                <a:latin typeface="Century Gothic" panose="020B0502020202020204" pitchFamily="34" charset="0"/>
              </a:rPr>
              <a:t>OPEN</a:t>
            </a:r>
          </a:p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2041" b="1">
                <a:solidFill>
                  <a:srgbClr val="003A79"/>
                </a:solidFill>
                <a:latin typeface="Century Gothic" panose="020B0502020202020204" pitchFamily="34" charset="0"/>
              </a:rPr>
              <a:t>INNOVATION</a:t>
            </a:r>
            <a:endParaRPr lang="it-IT" sz="1071" b="1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534163" y="3237798"/>
            <a:ext cx="1822306" cy="73508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2041" b="1">
                <a:solidFill>
                  <a:srgbClr val="003A79"/>
                </a:solidFill>
                <a:latin typeface="Century Gothic" panose="020B0502020202020204" pitchFamily="34" charset="0"/>
              </a:rPr>
              <a:t>SVILUPPO STARTUP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4550699" y="3031897"/>
            <a:ext cx="2055280" cy="1279469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+2.800</a:t>
            </a:r>
            <a:endParaRPr lang="it-IT" sz="1632">
              <a:solidFill>
                <a:srgbClr val="000000"/>
              </a:solidFill>
              <a:latin typeface="Arial" charset="0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STARTUP ANALIZZATE PER PERCORSI DI ACCELERAZIONE</a:t>
            </a:r>
            <a:endParaRPr lang="it-IT" sz="1428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6938143" y="3031897"/>
            <a:ext cx="1736920" cy="1279469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+410</a:t>
            </a: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STARTUP ACCELERATE</a:t>
            </a: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it-IT" sz="1428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2340481" y="4745232"/>
            <a:ext cx="1878053" cy="1279469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 panose="020B0502020202020204" pitchFamily="34" charset="0"/>
              </a:rPr>
              <a:t>35</a:t>
            </a: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PROGETTI DI RICERCA ATTIVATI</a:t>
            </a: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it-IT" sz="1428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534163" y="4972041"/>
            <a:ext cx="1822306" cy="73508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2041" b="1">
                <a:solidFill>
                  <a:srgbClr val="003A79"/>
                </a:solidFill>
                <a:latin typeface="Century Gothic" panose="020B0502020202020204" pitchFamily="34" charset="0"/>
              </a:rPr>
              <a:t>LABS &amp; TRENDS</a:t>
            </a:r>
          </a:p>
        </p:txBody>
      </p:sp>
      <p:sp>
        <p:nvSpPr>
          <p:cNvPr id="78" name="Rettangolo 77"/>
          <p:cNvSpPr/>
          <p:nvPr/>
        </p:nvSpPr>
        <p:spPr>
          <a:xfrm>
            <a:off x="4688366" y="4745232"/>
            <a:ext cx="1736920" cy="831062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32</a:t>
            </a:r>
            <a:endParaRPr lang="it-IT" sz="3265" b="1">
              <a:solidFill>
                <a:srgbClr val="406B9B"/>
              </a:solidFill>
              <a:latin typeface="Century Gothic" panose="020B0502020202020204" pitchFamily="34" charset="0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TREND REPORT</a:t>
            </a:r>
            <a:endParaRPr lang="it-IT" sz="1428" b="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6569816" y="4745232"/>
            <a:ext cx="2524644" cy="1055265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11</a:t>
            </a:r>
            <a:endParaRPr lang="it-IT" sz="3265" b="1">
              <a:solidFill>
                <a:srgbClr val="406B9B"/>
              </a:solidFill>
              <a:latin typeface="Century Gothic" panose="020B0502020202020204" pitchFamily="34" charset="0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PUBBLICAZIONI SCIENTIFICHE</a:t>
            </a:r>
            <a:endParaRPr lang="it-IT" sz="1428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E18B1A4-10B1-AF4B-BFE9-4C871C126F5F}"/>
              </a:ext>
            </a:extLst>
          </p:cNvPr>
          <p:cNvSpPr txBox="1"/>
          <p:nvPr/>
        </p:nvSpPr>
        <p:spPr>
          <a:xfrm>
            <a:off x="535547" y="6444147"/>
            <a:ext cx="2665282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812841" indent="-812841" defTabSz="895350">
              <a:tabLst>
                <a:tab pos="630238" algn="l"/>
              </a:tabLst>
              <a:defRPr sz="900">
                <a:solidFill>
                  <a:schemeClr val="accent6"/>
                </a:solidFill>
                <a:latin typeface="Century Gothic" panose="020B0502020202020204" pitchFamily="34" charset="0"/>
                <a:ea typeface="Open Sans"/>
                <a:cs typeface="Open Sans"/>
              </a:defRPr>
            </a:lvl1pPr>
            <a:lvl2pPr marL="803275" indent="-307975" defTabSz="493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latin typeface="+mn-lt"/>
                <a:ea typeface="MS PGothic" pitchFamily="34" charset="-128"/>
                <a:cs typeface="MS PGothic" charset="0"/>
              </a:defRPr>
            </a:lvl2pPr>
            <a:lvl3pPr marL="12366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latin typeface="+mn-lt"/>
                <a:ea typeface="MS PGothic" pitchFamily="34" charset="-128"/>
                <a:cs typeface="MS PGothic" charset="0"/>
              </a:defRPr>
            </a:lvl3pPr>
            <a:lvl4pPr marL="17319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latin typeface="+mn-lt"/>
                <a:ea typeface="MS PGothic" pitchFamily="34" charset="-128"/>
                <a:cs typeface="MS PGothic" charset="0"/>
              </a:defRPr>
            </a:lvl4pPr>
            <a:lvl5pPr marL="22272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latin typeface="+mn-lt"/>
                <a:ea typeface="MS PGothic" pitchFamily="34" charset="-128"/>
                <a:cs typeface="MS PGothic" charset="0"/>
              </a:defRPr>
            </a:lvl5pPr>
            <a:lvl6pPr marL="2724066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6pPr>
            <a:lvl7pPr marL="3219351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7pPr>
            <a:lvl8pPr marL="3714636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8pPr>
            <a:lvl9pPr marL="4209920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9pPr>
          </a:lstStyle>
          <a:p>
            <a:pPr marL="829342" indent="-829342" defTabSz="913526" fontAlgn="base">
              <a:spcBef>
                <a:spcPct val="0"/>
              </a:spcBef>
              <a:spcAft>
                <a:spcPct val="0"/>
              </a:spcAft>
              <a:tabLst>
                <a:tab pos="643032" algn="l"/>
              </a:tabLst>
            </a:pPr>
            <a:r>
              <a:rPr lang="it-IT" sz="1020">
                <a:solidFill>
                  <a:srgbClr val="808080"/>
                </a:solidFill>
              </a:rPr>
              <a:t>Dati dal 2018 al 31/03/2021</a:t>
            </a:r>
          </a:p>
        </p:txBody>
      </p: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46A658A6-6E62-924F-98BD-5F8DCCD5DF8C}"/>
              </a:ext>
            </a:extLst>
          </p:cNvPr>
          <p:cNvCxnSpPr/>
          <p:nvPr/>
        </p:nvCxnSpPr>
        <p:spPr>
          <a:xfrm>
            <a:off x="544066" y="2766628"/>
            <a:ext cx="8261377" cy="0"/>
          </a:xfrm>
          <a:prstGeom prst="line">
            <a:avLst/>
          </a:prstGeom>
          <a:ln>
            <a:solidFill>
              <a:srgbClr val="406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AA194AC2-81D7-2645-8EB6-A228804E9245}"/>
              </a:ext>
            </a:extLst>
          </p:cNvPr>
          <p:cNvCxnSpPr/>
          <p:nvPr/>
        </p:nvCxnSpPr>
        <p:spPr>
          <a:xfrm>
            <a:off x="544066" y="4517218"/>
            <a:ext cx="8261377" cy="0"/>
          </a:xfrm>
          <a:prstGeom prst="line">
            <a:avLst/>
          </a:prstGeom>
          <a:ln>
            <a:solidFill>
              <a:srgbClr val="406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57" grpId="0"/>
      <p:bldP spid="59" grpId="0"/>
      <p:bldP spid="61" grpId="0"/>
      <p:bldP spid="62" grpId="0"/>
      <p:bldP spid="63" grpId="0"/>
      <p:bldP spid="64" grpId="0"/>
      <p:bldP spid="76" grpId="0"/>
      <p:bldP spid="77" grpId="0"/>
      <p:bldP spid="78" grpId="0"/>
      <p:bldP spid="7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2D51AF9B-20C1-6D47-A0FD-A9B4F85F4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97" y="102"/>
            <a:ext cx="11007012" cy="6191445"/>
          </a:xfrm>
          <a:prstGeom prst="rect">
            <a:avLst/>
          </a:prstGeom>
        </p:spPr>
      </p:pic>
      <p:sp>
        <p:nvSpPr>
          <p:cNvPr id="30" name="Rectangle 5">
            <a:extLst>
              <a:ext uri="{FF2B5EF4-FFF2-40B4-BE49-F238E27FC236}">
                <a16:creationId xmlns:a16="http://schemas.microsoft.com/office/drawing/2014/main" id="{95239B68-A62C-4B49-9CCD-82E08F23C731}"/>
              </a:ext>
            </a:extLst>
          </p:cNvPr>
          <p:cNvSpPr/>
          <p:nvPr/>
        </p:nvSpPr>
        <p:spPr>
          <a:xfrm>
            <a:off x="90" y="-14170"/>
            <a:ext cx="12191817" cy="6217155"/>
          </a:xfrm>
          <a:prstGeom prst="rect">
            <a:avLst/>
          </a:prstGeom>
          <a:gradFill flip="none" rotWithShape="1">
            <a:gsLst>
              <a:gs pos="63000">
                <a:srgbClr val="FFFFFF">
                  <a:alpha val="73000"/>
                </a:srgbClr>
              </a:gs>
              <a:gs pos="1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it-IT" sz="1632" b="1">
              <a:solidFill>
                <a:srgbClr val="003A79"/>
              </a:solidFill>
              <a:latin typeface="Century Gothic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1744861" y="89897"/>
            <a:ext cx="347436" cy="323140"/>
            <a:chOff x="11510963" y="88106"/>
            <a:chExt cx="340519" cy="316707"/>
          </a:xfrm>
        </p:grpSpPr>
        <p:grpSp>
          <p:nvGrpSpPr>
            <p:cNvPr id="23" name="Gruppo 22"/>
            <p:cNvGrpSpPr/>
            <p:nvPr/>
          </p:nvGrpSpPr>
          <p:grpSpPr>
            <a:xfrm>
              <a:off x="11582401" y="173832"/>
              <a:ext cx="197643" cy="147638"/>
              <a:chOff x="11582401" y="173832"/>
              <a:chExt cx="197643" cy="147638"/>
            </a:xfrm>
          </p:grpSpPr>
          <p:cxnSp>
            <p:nvCxnSpPr>
              <p:cNvPr id="25" name="Connettore 1 24"/>
              <p:cNvCxnSpPr/>
              <p:nvPr/>
            </p:nvCxnSpPr>
            <p:spPr>
              <a:xfrm>
                <a:off x="11582401" y="173832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>
                <a:off x="11582401" y="2452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1 26"/>
              <p:cNvCxnSpPr/>
              <p:nvPr/>
            </p:nvCxnSpPr>
            <p:spPr>
              <a:xfrm>
                <a:off x="11582401" y="321470"/>
                <a:ext cx="197643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ttangolo 23">
              <a:hlinkClick r:id="rId4" action="ppaction://hlinksldjump"/>
            </p:cNvPr>
            <p:cNvSpPr/>
            <p:nvPr/>
          </p:nvSpPr>
          <p:spPr>
            <a:xfrm>
              <a:off x="11510963" y="88106"/>
              <a:ext cx="340519" cy="31670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962" fontAlgn="base">
                <a:spcBef>
                  <a:spcPct val="0"/>
                </a:spcBef>
                <a:spcAft>
                  <a:spcPct val="0"/>
                </a:spcAft>
              </a:pPr>
              <a:endParaRPr lang="it-IT" sz="1632" err="1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>
                <a:solidFill>
                  <a:schemeClr val="tx2"/>
                </a:solidFill>
              </a:rPr>
              <a:t>I numeri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2767773" y="1294266"/>
            <a:ext cx="1736920" cy="1279469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+440 </a:t>
            </a:r>
            <a:endParaRPr lang="it-IT" sz="3673" b="1">
              <a:solidFill>
                <a:srgbClr val="406B9B"/>
              </a:solidFill>
              <a:latin typeface="Century Gothic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PROGETTI VALIDATI PER PLAFOND CE </a:t>
            </a:r>
            <a:endParaRPr lang="it-IT" sz="1428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5448199" y="1268733"/>
            <a:ext cx="2562596" cy="1055265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+5.600 </a:t>
            </a:r>
            <a:r>
              <a:rPr lang="it-IT" sz="2041" b="1">
                <a:solidFill>
                  <a:srgbClr val="406B9B"/>
                </a:solidFill>
                <a:latin typeface="Century Gothic"/>
              </a:rPr>
              <a:t>mln/€</a:t>
            </a: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FINANZIAMENTI VALIDATI SU PLAFOND CE</a:t>
            </a:r>
            <a:endParaRPr lang="it-IT" sz="1428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6546433" y="1294266"/>
            <a:ext cx="2259011" cy="606859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endParaRPr lang="it-IT" sz="3265" b="1">
              <a:solidFill>
                <a:srgbClr val="406B9B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544067" y="1560059"/>
            <a:ext cx="1822306" cy="73508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2041" b="1">
                <a:solidFill>
                  <a:srgbClr val="003A79"/>
                </a:solidFill>
                <a:latin typeface="Century Gothic" panose="020B0502020202020204" pitchFamily="34" charset="0"/>
              </a:rPr>
              <a:t>CIRCULAR</a:t>
            </a:r>
          </a:p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2041" b="1">
                <a:solidFill>
                  <a:srgbClr val="003A79"/>
                </a:solidFill>
                <a:latin typeface="Century Gothic" panose="020B0502020202020204" pitchFamily="34" charset="0"/>
              </a:rPr>
              <a:t>ECONOMY</a:t>
            </a:r>
            <a:endParaRPr lang="it-IT" sz="1071" b="1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0" name="Connettore 1 69"/>
          <p:cNvCxnSpPr/>
          <p:nvPr/>
        </p:nvCxnSpPr>
        <p:spPr>
          <a:xfrm>
            <a:off x="544066" y="2766628"/>
            <a:ext cx="8261377" cy="0"/>
          </a:xfrm>
          <a:prstGeom prst="line">
            <a:avLst/>
          </a:prstGeom>
          <a:ln>
            <a:solidFill>
              <a:srgbClr val="406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544066" y="4517218"/>
            <a:ext cx="8261377" cy="0"/>
          </a:xfrm>
          <a:prstGeom prst="line">
            <a:avLst/>
          </a:prstGeom>
          <a:ln>
            <a:solidFill>
              <a:srgbClr val="406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2373721" y="3155004"/>
            <a:ext cx="1878053" cy="831062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36</a:t>
            </a:r>
            <a:r>
              <a:rPr lang="it-IT" sz="2041" b="1" baseline="90000">
                <a:solidFill>
                  <a:srgbClr val="406B9B"/>
                </a:solidFill>
                <a:latin typeface="Century Gothic"/>
                <a:sym typeface="Century Gothic" panose="020B0502020202020204" pitchFamily="34" charset="0"/>
              </a:rPr>
              <a:t>*</a:t>
            </a: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EVENTI DI RILIEVO</a:t>
            </a:r>
            <a:endParaRPr lang="it-IT" sz="1428" b="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44067" y="3234938"/>
            <a:ext cx="1822306" cy="73508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2041" b="1">
                <a:solidFill>
                  <a:srgbClr val="003A79"/>
                </a:solidFill>
                <a:latin typeface="Century Gothic" panose="020B0502020202020204" pitchFamily="34" charset="0"/>
              </a:rPr>
              <a:t>IDENTITY &amp; CULTURE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4601148" y="3155004"/>
            <a:ext cx="1736920" cy="1055265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24</a:t>
            </a:r>
            <a:r>
              <a:rPr lang="it-IT" sz="2041" b="1" baseline="90000">
                <a:solidFill>
                  <a:srgbClr val="406B9B"/>
                </a:solidFill>
                <a:latin typeface="Century Gothic"/>
              </a:rPr>
              <a:t>*</a:t>
            </a: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SEMINARI / WORKSHOP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A5667E-A9D1-446A-951D-937CFCF40B77}"/>
              </a:ext>
            </a:extLst>
          </p:cNvPr>
          <p:cNvSpPr txBox="1"/>
          <p:nvPr/>
        </p:nvSpPr>
        <p:spPr>
          <a:xfrm>
            <a:off x="7042801" y="3181851"/>
            <a:ext cx="1565077" cy="8163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3297" tIns="46649" rIns="93297" bIns="4664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  <a:cs typeface="Arial"/>
              </a:rPr>
              <a:t>+3.800</a:t>
            </a:r>
            <a:r>
              <a:rPr lang="it-IT" sz="2041" b="1" baseline="90000">
                <a:solidFill>
                  <a:srgbClr val="406B9B"/>
                </a:solidFill>
                <a:latin typeface="Century Gothic"/>
              </a:rPr>
              <a:t>*</a:t>
            </a:r>
          </a:p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PARTECIPANTI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8281FB-78A3-498C-A6C7-2BEE4CFDB72F}"/>
              </a:ext>
            </a:extLst>
          </p:cNvPr>
          <p:cNvSpPr txBox="1"/>
          <p:nvPr/>
        </p:nvSpPr>
        <p:spPr>
          <a:xfrm>
            <a:off x="544067" y="6444147"/>
            <a:ext cx="8262784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812841" indent="-812841" defTabSz="895350">
              <a:tabLst>
                <a:tab pos="630238" algn="l"/>
              </a:tabLst>
              <a:defRPr sz="1000">
                <a:solidFill>
                  <a:schemeClr val="accent6"/>
                </a:solidFill>
                <a:latin typeface="Century Gothic" panose="020B0502020202020204" pitchFamily="34" charset="0"/>
                <a:ea typeface="Open Sans"/>
                <a:cs typeface="Open Sans"/>
              </a:defRPr>
            </a:lvl1pPr>
            <a:lvl2pPr marL="803275" indent="-307975" defTabSz="493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latin typeface="+mn-lt"/>
                <a:ea typeface="MS PGothic" pitchFamily="34" charset="-128"/>
                <a:cs typeface="MS PGothic" charset="0"/>
              </a:defRPr>
            </a:lvl2pPr>
            <a:lvl3pPr marL="12366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latin typeface="+mn-lt"/>
                <a:ea typeface="MS PGothic" pitchFamily="34" charset="-128"/>
                <a:cs typeface="MS PGothic" charset="0"/>
              </a:defRPr>
            </a:lvl3pPr>
            <a:lvl4pPr marL="17319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latin typeface="+mn-lt"/>
                <a:ea typeface="MS PGothic" pitchFamily="34" charset="-128"/>
                <a:cs typeface="MS PGothic" charset="0"/>
              </a:defRPr>
            </a:lvl4pPr>
            <a:lvl5pPr marL="22272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latin typeface="+mn-lt"/>
                <a:ea typeface="MS PGothic" pitchFamily="34" charset="-128"/>
                <a:cs typeface="MS PGothic" charset="0"/>
              </a:defRPr>
            </a:lvl5pPr>
            <a:lvl6pPr marL="2724066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6pPr>
            <a:lvl7pPr marL="3219351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7pPr>
            <a:lvl8pPr marL="3714636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8pPr>
            <a:lvl9pPr marL="4209920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9pPr>
          </a:lstStyle>
          <a:p>
            <a:pPr marL="829342" indent="-829342" defTabSz="913526" fontAlgn="base">
              <a:spcBef>
                <a:spcPct val="0"/>
              </a:spcBef>
              <a:spcAft>
                <a:spcPct val="0"/>
              </a:spcAft>
              <a:tabLst>
                <a:tab pos="643032" algn="l"/>
              </a:tabLst>
            </a:pPr>
            <a:r>
              <a:rPr lang="it-IT" sz="1020">
                <a:solidFill>
                  <a:srgbClr val="808080"/>
                </a:solidFill>
              </a:rPr>
              <a:t>Dati dal 2018 al 31/03/2021 </a:t>
            </a:r>
          </a:p>
        </p:txBody>
      </p:sp>
      <p:sp>
        <p:nvSpPr>
          <p:cNvPr id="39" name="CasellaDiTesto 1">
            <a:extLst>
              <a:ext uri="{FF2B5EF4-FFF2-40B4-BE49-F238E27FC236}">
                <a16:creationId xmlns:a16="http://schemas.microsoft.com/office/drawing/2014/main" id="{28234312-89FE-4D83-A5CB-256697498FB0}"/>
              </a:ext>
            </a:extLst>
          </p:cNvPr>
          <p:cNvSpPr txBox="1"/>
          <p:nvPr/>
        </p:nvSpPr>
        <p:spPr>
          <a:xfrm>
            <a:off x="544067" y="4274201"/>
            <a:ext cx="4052461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812841" indent="-812841" defTabSz="895350">
              <a:tabLst>
                <a:tab pos="630238" algn="l"/>
              </a:tabLst>
              <a:defRPr sz="1000">
                <a:solidFill>
                  <a:schemeClr val="accent6"/>
                </a:solidFill>
                <a:latin typeface="Century Gothic" panose="020B0502020202020204" pitchFamily="34" charset="0"/>
                <a:ea typeface="Open Sans"/>
                <a:cs typeface="Open Sans"/>
              </a:defRPr>
            </a:lvl1pPr>
            <a:lvl2pPr marL="803275" indent="-307975" defTabSz="493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latin typeface="+mn-lt"/>
                <a:ea typeface="MS PGothic" pitchFamily="34" charset="-128"/>
                <a:cs typeface="MS PGothic" charset="0"/>
              </a:defRPr>
            </a:lvl2pPr>
            <a:lvl3pPr marL="12366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latin typeface="+mn-lt"/>
                <a:ea typeface="MS PGothic" pitchFamily="34" charset="-128"/>
                <a:cs typeface="MS PGothic" charset="0"/>
              </a:defRPr>
            </a:lvl3pPr>
            <a:lvl4pPr marL="17319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latin typeface="+mn-lt"/>
                <a:ea typeface="MS PGothic" pitchFamily="34" charset="-128"/>
                <a:cs typeface="MS PGothic" charset="0"/>
              </a:defRPr>
            </a:lvl4pPr>
            <a:lvl5pPr marL="22272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latin typeface="+mn-lt"/>
                <a:ea typeface="MS PGothic" pitchFamily="34" charset="-128"/>
                <a:cs typeface="MS PGothic" charset="0"/>
              </a:defRPr>
            </a:lvl5pPr>
            <a:lvl6pPr marL="2724066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6pPr>
            <a:lvl7pPr marL="3219351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7pPr>
            <a:lvl8pPr marL="3714636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8pPr>
            <a:lvl9pPr marL="4209920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9pPr>
          </a:lstStyle>
          <a:p>
            <a:pPr marL="829342" indent="-829342" defTabSz="913526" fontAlgn="base">
              <a:spcBef>
                <a:spcPct val="0"/>
              </a:spcBef>
              <a:spcAft>
                <a:spcPct val="0"/>
              </a:spcAft>
              <a:tabLst>
                <a:tab pos="643032" algn="l"/>
              </a:tabLst>
            </a:pPr>
            <a:r>
              <a:rPr lang="it-IT" sz="1020">
                <a:solidFill>
                  <a:srgbClr val="808080"/>
                </a:solidFill>
                <a:sym typeface="Century Gothic" panose="020B0502020202020204" pitchFamily="34" charset="0"/>
              </a:rPr>
              <a:t>*Dati riferiti al 2020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F6D37711-C51D-BD4A-A656-B636A190BF76}"/>
              </a:ext>
            </a:extLst>
          </p:cNvPr>
          <p:cNvSpPr/>
          <p:nvPr/>
        </p:nvSpPr>
        <p:spPr>
          <a:xfrm>
            <a:off x="2767774" y="4810734"/>
            <a:ext cx="1106868" cy="831062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69</a:t>
            </a:r>
            <a:endParaRPr lang="it-IT" sz="3265" b="1">
              <a:solidFill>
                <a:srgbClr val="406B9B"/>
              </a:solidFill>
              <a:latin typeface="Century Gothic"/>
              <a:cs typeface="Arial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PERSONE</a:t>
            </a:r>
            <a:endParaRPr lang="it-IT" sz="1632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B978617-BE27-F143-B889-11C485FFC261}"/>
              </a:ext>
            </a:extLst>
          </p:cNvPr>
          <p:cNvSpPr/>
          <p:nvPr/>
        </p:nvSpPr>
        <p:spPr>
          <a:xfrm>
            <a:off x="4543525" y="4810734"/>
            <a:ext cx="1852166" cy="831062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42%</a:t>
            </a:r>
            <a:endParaRPr lang="it-IT" sz="3265">
              <a:solidFill>
                <a:srgbClr val="406B9B"/>
              </a:solidFill>
              <a:latin typeface="Arial"/>
              <a:cs typeface="Arial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DONNE</a:t>
            </a:r>
            <a:endParaRPr lang="it-IT" sz="1428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8F7A089F-1C6D-384B-BAB1-A64EFAFCBC2E}"/>
              </a:ext>
            </a:extLst>
          </p:cNvPr>
          <p:cNvSpPr/>
          <p:nvPr/>
        </p:nvSpPr>
        <p:spPr>
          <a:xfrm>
            <a:off x="6844287" y="4810734"/>
            <a:ext cx="1763591" cy="816394"/>
          </a:xfrm>
          <a:prstGeom prst="rect">
            <a:avLst/>
          </a:prstGeom>
        </p:spPr>
        <p:txBody>
          <a:bodyPr wrap="square" lIns="93297" tIns="46649" rIns="93297" bIns="46649" anchor="t"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3265" b="1">
                <a:solidFill>
                  <a:srgbClr val="406B9B"/>
                </a:solidFill>
                <a:latin typeface="Century Gothic"/>
              </a:rPr>
              <a:t>42</a:t>
            </a:r>
            <a:endParaRPr lang="it-IT" sz="3265" b="1">
              <a:solidFill>
                <a:srgbClr val="406B9B"/>
              </a:solidFill>
              <a:latin typeface="Century Gothic"/>
              <a:cs typeface="Arial"/>
            </a:endParaRPr>
          </a:p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1428">
                <a:solidFill>
                  <a:srgbClr val="000000"/>
                </a:solidFill>
                <a:latin typeface="Century Gothic"/>
              </a:rPr>
              <a:t>ANNI (ETÀ MEDIA)</a:t>
            </a:r>
            <a:endParaRPr lang="it-IT" sz="1632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CasellaDiTesto 1">
            <a:extLst>
              <a:ext uri="{FF2B5EF4-FFF2-40B4-BE49-F238E27FC236}">
                <a16:creationId xmlns:a16="http://schemas.microsoft.com/office/drawing/2014/main" id="{BA075911-9C6C-CA41-8F69-40109408E79F}"/>
              </a:ext>
            </a:extLst>
          </p:cNvPr>
          <p:cNvSpPr txBox="1"/>
          <p:nvPr/>
        </p:nvSpPr>
        <p:spPr>
          <a:xfrm>
            <a:off x="544066" y="5940881"/>
            <a:ext cx="4052461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812841" indent="-812841" defTabSz="895350">
              <a:tabLst>
                <a:tab pos="630238" algn="l"/>
              </a:tabLst>
              <a:defRPr sz="1000">
                <a:solidFill>
                  <a:schemeClr val="accent6"/>
                </a:solidFill>
                <a:latin typeface="Century Gothic" panose="020B0502020202020204" pitchFamily="34" charset="0"/>
                <a:ea typeface="Open Sans"/>
                <a:cs typeface="Open Sans"/>
              </a:defRPr>
            </a:lvl1pPr>
            <a:lvl2pPr marL="803275" indent="-307975" defTabSz="493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latin typeface="+mn-lt"/>
                <a:ea typeface="MS PGothic" pitchFamily="34" charset="-128"/>
                <a:cs typeface="MS PGothic" charset="0"/>
              </a:defRPr>
            </a:lvl2pPr>
            <a:lvl3pPr marL="12366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latin typeface="+mn-lt"/>
                <a:ea typeface="MS PGothic" pitchFamily="34" charset="-128"/>
                <a:cs typeface="MS PGothic" charset="0"/>
              </a:defRPr>
            </a:lvl3pPr>
            <a:lvl4pPr marL="17319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latin typeface="+mn-lt"/>
                <a:ea typeface="MS PGothic" pitchFamily="34" charset="-128"/>
                <a:cs typeface="MS PGothic" charset="0"/>
              </a:defRPr>
            </a:lvl4pPr>
            <a:lvl5pPr marL="2227263" indent="-246063" defTabSz="49371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latin typeface="+mn-lt"/>
                <a:ea typeface="MS PGothic" pitchFamily="34" charset="-128"/>
                <a:cs typeface="MS PGothic" charset="0"/>
              </a:defRPr>
            </a:lvl5pPr>
            <a:lvl6pPr marL="2724066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6pPr>
            <a:lvl7pPr marL="3219351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7pPr>
            <a:lvl8pPr marL="3714636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8pPr>
            <a:lvl9pPr marL="4209920" indent="-247642" defTabSz="495285">
              <a:spcBef>
                <a:spcPct val="20000"/>
              </a:spcBef>
              <a:buFont typeface="Arial"/>
              <a:buChar char="•"/>
              <a:defRPr sz="2167">
                <a:latin typeface="+mn-lt"/>
              </a:defRPr>
            </a:lvl9pPr>
          </a:lstStyle>
          <a:p>
            <a:pPr marL="829300" indent="-829300" defTabSz="913526" fontAlgn="base">
              <a:spcBef>
                <a:spcPct val="0"/>
              </a:spcBef>
              <a:spcAft>
                <a:spcPct val="0"/>
              </a:spcAft>
              <a:tabLst>
                <a:tab pos="643032" algn="l"/>
              </a:tabLst>
            </a:pPr>
            <a:r>
              <a:rPr lang="it-IT" sz="1020">
                <a:solidFill>
                  <a:srgbClr val="808080"/>
                </a:solidFill>
                <a:latin typeface="Century Gothic"/>
                <a:sym typeface="Century Gothic" panose="020B0502020202020204" pitchFamily="34" charset="0"/>
              </a:rPr>
              <a:t>*Dati al 31/03/2021</a:t>
            </a:r>
            <a:endParaRPr lang="it-IT" sz="1020">
              <a:solidFill>
                <a:srgbClr val="808080"/>
              </a:solidFill>
              <a:latin typeface="Century Gothic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D796A95-49C6-4A89-AD25-5AF784A38F74}"/>
              </a:ext>
            </a:extLst>
          </p:cNvPr>
          <p:cNvSpPr/>
          <p:nvPr/>
        </p:nvSpPr>
        <p:spPr>
          <a:xfrm>
            <a:off x="551415" y="4955063"/>
            <a:ext cx="1822306" cy="414648"/>
          </a:xfrm>
          <a:prstGeom prst="rect">
            <a:avLst/>
          </a:prstGeom>
        </p:spPr>
        <p:txBody>
          <a:bodyPr wrap="square" lIns="0" tIns="46649" rIns="93297" bIns="46649" anchor="t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2041" b="1">
                <a:solidFill>
                  <a:srgbClr val="003A79"/>
                </a:solidFill>
                <a:latin typeface="Century Gothic"/>
              </a:rPr>
              <a:t>LA SOCIETA'</a:t>
            </a:r>
            <a:endParaRPr lang="it-IT" sz="2041" b="1">
              <a:solidFill>
                <a:srgbClr val="003A7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7" grpId="0"/>
      <p:bldP spid="61" grpId="0"/>
      <p:bldP spid="34" grpId="0"/>
      <p:bldP spid="35" grpId="0"/>
      <p:bldP spid="36" grpId="0"/>
      <p:bldP spid="2" grpId="0"/>
      <p:bldP spid="8" grpId="0"/>
      <p:bldP spid="39" grpId="0"/>
      <p:bldP spid="31" grpId="0"/>
      <p:bldP spid="32" grpId="0"/>
      <p:bldP spid="38" grpId="0"/>
      <p:bldP spid="4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241954BD-B8A9-E249-A5FD-494B54EDD101}"/>
              </a:ext>
            </a:extLst>
          </p:cNvPr>
          <p:cNvSpPr/>
          <p:nvPr/>
        </p:nvSpPr>
        <p:spPr>
          <a:xfrm rot="20686196">
            <a:off x="-2027" y="-808504"/>
            <a:ext cx="6150944" cy="1644626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  <a:gd name="connsiteX0" fmla="*/ 213007 w 9233018"/>
              <a:gd name="connsiteY0" fmla="*/ 0 h 1758889"/>
              <a:gd name="connsiteX1" fmla="*/ 9233018 w 9233018"/>
              <a:gd name="connsiteY1" fmla="*/ 1751652 h 1758889"/>
              <a:gd name="connsiteX2" fmla="*/ 9169601 w 9233018"/>
              <a:gd name="connsiteY2" fmla="*/ 1758889 h 1758889"/>
              <a:gd name="connsiteX3" fmla="*/ -1 w 9233018"/>
              <a:gd name="connsiteY3" fmla="*/ 1720658 h 1758889"/>
              <a:gd name="connsiteX4" fmla="*/ 213007 w 9233018"/>
              <a:gd name="connsiteY4" fmla="*/ 0 h 1758889"/>
              <a:gd name="connsiteX0" fmla="*/ 213007 w 9233018"/>
              <a:gd name="connsiteY0" fmla="*/ 0 h 1798514"/>
              <a:gd name="connsiteX1" fmla="*/ 9233018 w 9233018"/>
              <a:gd name="connsiteY1" fmla="*/ 1751652 h 1798514"/>
              <a:gd name="connsiteX2" fmla="*/ 9218312 w 9233018"/>
              <a:gd name="connsiteY2" fmla="*/ 1798514 h 1798514"/>
              <a:gd name="connsiteX3" fmla="*/ -1 w 9233018"/>
              <a:gd name="connsiteY3" fmla="*/ 1720658 h 1798514"/>
              <a:gd name="connsiteX4" fmla="*/ 213007 w 9233018"/>
              <a:gd name="connsiteY4" fmla="*/ 0 h 1798514"/>
              <a:gd name="connsiteX0" fmla="*/ 213007 w 9232004"/>
              <a:gd name="connsiteY0" fmla="*/ 0 h 1801249"/>
              <a:gd name="connsiteX1" fmla="*/ 9232005 w 9232004"/>
              <a:gd name="connsiteY1" fmla="*/ 1801249 h 1801249"/>
              <a:gd name="connsiteX2" fmla="*/ 9218312 w 9232004"/>
              <a:gd name="connsiteY2" fmla="*/ 1798514 h 1801249"/>
              <a:gd name="connsiteX3" fmla="*/ -1 w 9232004"/>
              <a:gd name="connsiteY3" fmla="*/ 1720658 h 1801249"/>
              <a:gd name="connsiteX4" fmla="*/ 213007 w 9232004"/>
              <a:gd name="connsiteY4" fmla="*/ 0 h 1801249"/>
              <a:gd name="connsiteX0" fmla="*/ 213009 w 9805231"/>
              <a:gd name="connsiteY0" fmla="*/ 0 h 1920782"/>
              <a:gd name="connsiteX1" fmla="*/ 9232007 w 9805231"/>
              <a:gd name="connsiteY1" fmla="*/ 1801249 h 1920782"/>
              <a:gd name="connsiteX2" fmla="*/ 9805231 w 9805231"/>
              <a:gd name="connsiteY2" fmla="*/ 1920782 h 1920782"/>
              <a:gd name="connsiteX3" fmla="*/ 1 w 9805231"/>
              <a:gd name="connsiteY3" fmla="*/ 1720658 h 1920782"/>
              <a:gd name="connsiteX4" fmla="*/ 213009 w 9805231"/>
              <a:gd name="connsiteY4" fmla="*/ 0 h 1920782"/>
              <a:gd name="connsiteX0" fmla="*/ 183037 w 9775259"/>
              <a:gd name="connsiteY0" fmla="*/ 0 h 1920782"/>
              <a:gd name="connsiteX1" fmla="*/ 9202035 w 9775259"/>
              <a:gd name="connsiteY1" fmla="*/ 1801249 h 1920782"/>
              <a:gd name="connsiteX2" fmla="*/ 9775259 w 9775259"/>
              <a:gd name="connsiteY2" fmla="*/ 1920782 h 1920782"/>
              <a:gd name="connsiteX3" fmla="*/ 0 w 9775259"/>
              <a:gd name="connsiteY3" fmla="*/ 1500030 h 1920782"/>
              <a:gd name="connsiteX4" fmla="*/ 183037 w 9775259"/>
              <a:gd name="connsiteY4" fmla="*/ 0 h 1920782"/>
              <a:gd name="connsiteX0" fmla="*/ 126790 w 9719012"/>
              <a:gd name="connsiteY0" fmla="*/ 0 h 1920782"/>
              <a:gd name="connsiteX1" fmla="*/ 9145788 w 9719012"/>
              <a:gd name="connsiteY1" fmla="*/ 1801249 h 1920782"/>
              <a:gd name="connsiteX2" fmla="*/ 9719012 w 9719012"/>
              <a:gd name="connsiteY2" fmla="*/ 1920782 h 1920782"/>
              <a:gd name="connsiteX3" fmla="*/ 0 w 9719012"/>
              <a:gd name="connsiteY3" fmla="*/ 1384324 h 1920782"/>
              <a:gd name="connsiteX4" fmla="*/ 126790 w 9719012"/>
              <a:gd name="connsiteY4" fmla="*/ 0 h 1920782"/>
              <a:gd name="connsiteX0" fmla="*/ 114801 w 9719012"/>
              <a:gd name="connsiteY0" fmla="*/ 0 h 1918151"/>
              <a:gd name="connsiteX1" fmla="*/ 9145788 w 9719012"/>
              <a:gd name="connsiteY1" fmla="*/ 1798618 h 1918151"/>
              <a:gd name="connsiteX2" fmla="*/ 9719012 w 9719012"/>
              <a:gd name="connsiteY2" fmla="*/ 1918151 h 1918151"/>
              <a:gd name="connsiteX3" fmla="*/ 0 w 9719012"/>
              <a:gd name="connsiteY3" fmla="*/ 1381693 h 1918151"/>
              <a:gd name="connsiteX4" fmla="*/ 114801 w 9719012"/>
              <a:gd name="connsiteY4" fmla="*/ 0 h 1918151"/>
              <a:gd name="connsiteX0" fmla="*/ 114800 w 9719012"/>
              <a:gd name="connsiteY0" fmla="*/ 0 h 1918151"/>
              <a:gd name="connsiteX1" fmla="*/ 9145788 w 9719012"/>
              <a:gd name="connsiteY1" fmla="*/ 1798618 h 1918151"/>
              <a:gd name="connsiteX2" fmla="*/ 9719012 w 9719012"/>
              <a:gd name="connsiteY2" fmla="*/ 1918151 h 1918151"/>
              <a:gd name="connsiteX3" fmla="*/ 0 w 9719012"/>
              <a:gd name="connsiteY3" fmla="*/ 1381693 h 1918151"/>
              <a:gd name="connsiteX4" fmla="*/ 114800 w 9719012"/>
              <a:gd name="connsiteY4" fmla="*/ 0 h 1918151"/>
              <a:gd name="connsiteX0" fmla="*/ 193030 w 9719012"/>
              <a:gd name="connsiteY0" fmla="*/ 0 h 1902527"/>
              <a:gd name="connsiteX1" fmla="*/ 9145788 w 9719012"/>
              <a:gd name="connsiteY1" fmla="*/ 1782994 h 1902527"/>
              <a:gd name="connsiteX2" fmla="*/ 9719012 w 9719012"/>
              <a:gd name="connsiteY2" fmla="*/ 1902527 h 1902527"/>
              <a:gd name="connsiteX3" fmla="*/ 0 w 9719012"/>
              <a:gd name="connsiteY3" fmla="*/ 1366069 h 1902527"/>
              <a:gd name="connsiteX4" fmla="*/ 193030 w 9719012"/>
              <a:gd name="connsiteY4" fmla="*/ 0 h 1902527"/>
              <a:gd name="connsiteX0" fmla="*/ 193030 w 10621430"/>
              <a:gd name="connsiteY0" fmla="*/ 0 h 2082758"/>
              <a:gd name="connsiteX1" fmla="*/ 9145788 w 10621430"/>
              <a:gd name="connsiteY1" fmla="*/ 1782994 h 2082758"/>
              <a:gd name="connsiteX2" fmla="*/ 10621430 w 10621430"/>
              <a:gd name="connsiteY2" fmla="*/ 2082759 h 2082758"/>
              <a:gd name="connsiteX3" fmla="*/ 0 w 10621430"/>
              <a:gd name="connsiteY3" fmla="*/ 1366069 h 2082758"/>
              <a:gd name="connsiteX4" fmla="*/ 193030 w 10621430"/>
              <a:gd name="connsiteY4" fmla="*/ 0 h 2082758"/>
              <a:gd name="connsiteX0" fmla="*/ 193030 w 10621432"/>
              <a:gd name="connsiteY0" fmla="*/ 0 h 2082759"/>
              <a:gd name="connsiteX1" fmla="*/ 10621431 w 10621432"/>
              <a:gd name="connsiteY1" fmla="*/ 2082758 h 2082759"/>
              <a:gd name="connsiteX2" fmla="*/ 10621430 w 10621432"/>
              <a:gd name="connsiteY2" fmla="*/ 2082759 h 2082759"/>
              <a:gd name="connsiteX3" fmla="*/ 0 w 10621432"/>
              <a:gd name="connsiteY3" fmla="*/ 1366069 h 2082759"/>
              <a:gd name="connsiteX4" fmla="*/ 193030 w 10621432"/>
              <a:gd name="connsiteY4" fmla="*/ 0 h 208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1432" h="2082759">
                <a:moveTo>
                  <a:pt x="193030" y="0"/>
                </a:moveTo>
                <a:lnTo>
                  <a:pt x="10621431" y="2082758"/>
                </a:lnTo>
                <a:lnTo>
                  <a:pt x="10621430" y="2082759"/>
                </a:lnTo>
                <a:lnTo>
                  <a:pt x="0" y="1366069"/>
                </a:lnTo>
                <a:lnTo>
                  <a:pt x="193030" y="0"/>
                </a:lnTo>
                <a:close/>
              </a:path>
            </a:pathLst>
          </a:custGeom>
          <a:solidFill>
            <a:srgbClr val="003A7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8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133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9" name="Immagine 4" descr="INTESA_SANPAOLO white.png">
            <a:extLst>
              <a:ext uri="{FF2B5EF4-FFF2-40B4-BE49-F238E27FC236}">
                <a16:creationId xmlns:a16="http://schemas.microsoft.com/office/drawing/2014/main" id="{8F86A766-5C82-0A41-AE33-9BB80719C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59" y="2465932"/>
            <a:ext cx="4273488" cy="62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483DA12-5609-0C49-BFCB-992148773AE2}"/>
              </a:ext>
            </a:extLst>
          </p:cNvPr>
          <p:cNvSpPr/>
          <p:nvPr/>
        </p:nvSpPr>
        <p:spPr>
          <a:xfrm>
            <a:off x="2159059" y="4816526"/>
            <a:ext cx="8233638" cy="10967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816">
                <a:solidFill>
                  <a:prstClr val="black"/>
                </a:solidFill>
                <a:latin typeface="Century Gothic" panose="020B0502020202020204" pitchFamily="34" charset="0"/>
              </a:rPr>
              <a:t>I contenuti di questo documento sono di proprietà di Intesa Sanpaolo e sono protetti dalle norme sul diritto d'autore e sui segni distintivi. Tutti i diritti sono riservati. </a:t>
            </a:r>
          </a:p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816">
                <a:solidFill>
                  <a:prstClr val="black"/>
                </a:solidFill>
                <a:latin typeface="Century Gothic" panose="020B0502020202020204" pitchFamily="34" charset="0"/>
              </a:rPr>
              <a:t>Pertanto, senza il preventivo consenso formale di Intesa Sanpaolo, il suddetto materiale non può essere copiato, scaricato, riprodotto, utilizzato su altri siti Internet, modificato, trasferito, distribuito o comunicato a terzi se non per uso esclusivamente personale, restando in ogni caso vietato ogni utilizzo commerciale.</a:t>
            </a:r>
          </a:p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816">
                <a:solidFill>
                  <a:prstClr val="black"/>
                </a:solidFill>
                <a:latin typeface="Century Gothic" panose="020B0502020202020204" pitchFamily="34" charset="0"/>
              </a:rPr>
              <a:t>I contenuti non di proprietà di Intesa Sanpaolo ma di soggetti terzi di volta in volta indicati, possono essere utilizzati solo rispettando i diritti di tali soggetti terzi e le regole dagli stessi fissate, cui pertanto si rinvia.</a:t>
            </a:r>
          </a:p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it-IT" sz="816">
                <a:solidFill>
                  <a:prstClr val="black"/>
                </a:solidFill>
                <a:latin typeface="Century Gothic" panose="020B0502020202020204" pitchFamily="34" charset="0"/>
              </a:rPr>
              <a:t>Pur ponendo cura nella redazione dei contenuti, Intesa Sanpaolo non assume alcuna responsabilità per eventuali errori od omissioni di qualsiasi tipo e per qualunque tipo di danno diretto, indiretto o accidentale derivante dalla lettura o dall'impiego delle informazioni pubblicate o di qualsiasi forma di contenuto presente nel documento o per l'accesso o l'uso del materiale contenuto in altri siti collegati.</a:t>
            </a:r>
          </a:p>
        </p:txBody>
      </p:sp>
    </p:spTree>
    <p:extLst>
      <p:ext uri="{BB962C8B-B14F-4D97-AF65-F5344CB8AC3E}">
        <p14:creationId xmlns:p14="http://schemas.microsoft.com/office/powerpoint/2010/main" val="190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zRxgKrQJmXLXQXo8UA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SA SP - 19.IT1 16-9">
  <a:themeElements>
    <a:clrScheme name="Custom 1">
      <a:dk1>
        <a:srgbClr val="000000"/>
      </a:dk1>
      <a:lt1>
        <a:srgbClr val="FFFFFF"/>
      </a:lt1>
      <a:dk2>
        <a:srgbClr val="003A79"/>
      </a:dk2>
      <a:lt2>
        <a:srgbClr val="40915B"/>
      </a:lt2>
      <a:accent1>
        <a:srgbClr val="C0CCE4"/>
      </a:accent1>
      <a:accent2>
        <a:srgbClr val="F1CE40"/>
      </a:accent2>
      <a:accent3>
        <a:srgbClr val="F18B40"/>
      </a:accent3>
      <a:accent4>
        <a:srgbClr val="406B9B"/>
      </a:accent4>
      <a:accent5>
        <a:srgbClr val="DDDDDD"/>
      </a:accent5>
      <a:accent6>
        <a:srgbClr val="808080"/>
      </a:accent6>
      <a:hlink>
        <a:srgbClr val="F18B40"/>
      </a:hlink>
      <a:folHlink>
        <a:srgbClr val="406B9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Century Gothic" panose="020B0502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LOR">
        <a:dk1>
          <a:srgbClr val="000000"/>
        </a:dk1>
        <a:lt1>
          <a:srgbClr val="FFFFFF"/>
        </a:lt1>
        <a:dk2>
          <a:srgbClr val="003A79"/>
        </a:dk2>
        <a:lt2>
          <a:srgbClr val="006C24"/>
        </a:lt2>
        <a:accent1>
          <a:srgbClr val="C0CCE4"/>
        </a:accent1>
        <a:accent2>
          <a:srgbClr val="ECBD00"/>
        </a:accent2>
        <a:accent3>
          <a:srgbClr val="EC6400"/>
        </a:accent3>
        <a:accent4>
          <a:srgbClr val="003A79"/>
        </a:accent4>
        <a:accent5>
          <a:srgbClr val="DDDDDD"/>
        </a:accent5>
        <a:accent6>
          <a:srgbClr val="808080"/>
        </a:accent6>
        <a:hlink>
          <a:srgbClr val="EC6400"/>
        </a:hlink>
        <a:folHlink>
          <a:srgbClr val="003A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SA SP - 19.IT1 16-9.potx" id="{711BB676-7FEA-40B0-98B0-27ACB0A5E62A}" vid="{E49B8EAB-BD0A-488B-A795-18CB10065F08}"/>
    </a:ext>
  </a:extLst>
</a:theme>
</file>

<file path=ppt/theme/theme3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500DA02EC56F488A6A1666E59EF725" ma:contentTypeVersion="1" ma:contentTypeDescription="Creare un nuovo documento." ma:contentTypeScope="" ma:versionID="ccb7b8c3f7b53ff1653f1a5feba9d02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119c775ff7546ff9325ac9d9e6a33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Data fine pianificazione è una colonna del sito creata dalla funzionalità Pubblicazione e usata per specificare la data e l'ora in cui la pagina non apparirà più ai visitatori del sit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3E5BE4-DBBC-46B2-89B7-C5D2498A50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873FA3-C5CF-42CB-885B-1E71C12FC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8C6713-1E7C-4EED-828D-3F7F67CD529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429</Words>
  <Application>Microsoft Office PowerPoint</Application>
  <PresentationFormat>Widescreen</PresentationFormat>
  <Paragraphs>101</Paragraphs>
  <Slides>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MS PGothic</vt:lpstr>
      <vt:lpstr>Arial</vt:lpstr>
      <vt:lpstr>Calibri</vt:lpstr>
      <vt:lpstr>Century Gothic</vt:lpstr>
      <vt:lpstr>Open Sans</vt:lpstr>
      <vt:lpstr>Wingdings</vt:lpstr>
      <vt:lpstr>Personalizza struttura</vt:lpstr>
      <vt:lpstr>INTESA SP - 19.IT1 16-9</vt:lpstr>
      <vt:lpstr>cover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Ambiti</vt:lpstr>
      <vt:lpstr>I numeri</vt:lpstr>
      <vt:lpstr>I numeri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Negro</dc:creator>
  <cp:lastModifiedBy>Ronzoni Marianna</cp:lastModifiedBy>
  <cp:revision>11</cp:revision>
  <dcterms:created xsi:type="dcterms:W3CDTF">2021-06-29T12:05:52Z</dcterms:created>
  <dcterms:modified xsi:type="dcterms:W3CDTF">2021-11-15T16:07:17Z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0x0101004D500DA02EC56F488A6A1666E59EF725</vt:lpwstr>
  </property>
  <property fmtid="{D5CDD505-2E9C-101B-9397-08002B2CF9AE}" pid="3" name="MSIP_Label_5f5fe31f-9de1-4167-a753-111c0df8115f_Enabled">
    <vt:lpwstr>true</vt:lpwstr>
  </property>
  <property fmtid="{D5CDD505-2E9C-101B-9397-08002B2CF9AE}" pid="4" name="MSIP_Label_5f5fe31f-9de1-4167-a753-111c0df8115f_SetDate">
    <vt:lpwstr>2021-11-15T14:12:04Z</vt:lpwstr>
  </property>
  <property fmtid="{D5CDD505-2E9C-101B-9397-08002B2CF9AE}" pid="5" name="MSIP_Label_5f5fe31f-9de1-4167-a753-111c0df8115f_Method">
    <vt:lpwstr>Standard</vt:lpwstr>
  </property>
  <property fmtid="{D5CDD505-2E9C-101B-9397-08002B2CF9AE}" pid="6" name="MSIP_Label_5f5fe31f-9de1-4167-a753-111c0df8115f_Name">
    <vt:lpwstr>5f5fe31f-9de1-4167-a753-111c0df8115f</vt:lpwstr>
  </property>
  <property fmtid="{D5CDD505-2E9C-101B-9397-08002B2CF9AE}" pid="7" name="MSIP_Label_5f5fe31f-9de1-4167-a753-111c0df8115f_SiteId">
    <vt:lpwstr>cc4baf00-15c9-48dd-9f59-88c98bde2be7</vt:lpwstr>
  </property>
  <property fmtid="{D5CDD505-2E9C-101B-9397-08002B2CF9AE}" pid="8" name="MSIP_Label_5f5fe31f-9de1-4167-a753-111c0df8115f_ActionId">
    <vt:lpwstr>5b729d9a-366e-4f3c-bdae-96fbcab6c465</vt:lpwstr>
  </property>
  <property fmtid="{D5CDD505-2E9C-101B-9397-08002B2CF9AE}" pid="9" name="MSIP_Label_5f5fe31f-9de1-4167-a753-111c0df8115f_ContentBits">
    <vt:lpwstr>0</vt:lpwstr>
  </property>
</Properties>
</file>