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34" r:id="rId3"/>
    <p:sldId id="283" r:id="rId4"/>
    <p:sldId id="336" r:id="rId5"/>
    <p:sldId id="299" r:id="rId6"/>
    <p:sldId id="333" r:id="rId7"/>
    <p:sldId id="344" r:id="rId8"/>
    <p:sldId id="350" r:id="rId9"/>
    <p:sldId id="323" r:id="rId10"/>
    <p:sldId id="268" r:id="rId11"/>
    <p:sldId id="345" r:id="rId12"/>
    <p:sldId id="312" r:id="rId13"/>
    <p:sldId id="313" r:id="rId14"/>
    <p:sldId id="352" r:id="rId15"/>
    <p:sldId id="348" r:id="rId16"/>
    <p:sldId id="346" r:id="rId17"/>
    <p:sldId id="351" r:id="rId18"/>
    <p:sldId id="34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Boi" userId="f49732074595beac" providerId="LiveId" clId="{B01CDEE6-D3E7-44BE-BB6A-7027B648F971}"/>
    <pc:docChg chg="delSld">
      <pc:chgData name="Fabio Boi" userId="f49732074595beac" providerId="LiveId" clId="{B01CDEE6-D3E7-44BE-BB6A-7027B648F971}" dt="2021-11-02T16:06:19.121" v="0" actId="47"/>
      <pc:docMkLst>
        <pc:docMk/>
      </pc:docMkLst>
      <pc:sldChg chg="del">
        <pc:chgData name="Fabio Boi" userId="f49732074595beac" providerId="LiveId" clId="{B01CDEE6-D3E7-44BE-BB6A-7027B648F971}" dt="2021-11-02T16:06:19.121" v="0" actId="47"/>
        <pc:sldMkLst>
          <pc:docMk/>
          <pc:sldMk cId="4135606904" sldId="3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F2A78-9255-4EAA-B480-3B2D8F4E9CD0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6B6A6-4548-4ED4-B59D-BD0019853E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9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 andrà peggiorando con l’avanzamento dell’età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B6A6-4548-4ED4-B59D-BD0019853EE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52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 fine di colmare questo gap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B6A6-4548-4ED4-B59D-BD0019853EE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65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09CF3-F7E5-40D0-B42E-E23DE066E6B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39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questa tecnologia è nata corticale, la prima OEM a livello mondiale per distribuzione di </a:t>
            </a:r>
            <a:r>
              <a:rPr lang="it-IT" dirty="0" err="1"/>
              <a:t>compoenneti</a:t>
            </a:r>
            <a:r>
              <a:rPr lang="it-IT" dirty="0"/>
              <a:t>….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B6A6-4548-4ED4-B59D-BD0019853EE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63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OEM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B6A6-4548-4ED4-B59D-BD0019853EE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39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Azienda </a:t>
            </a:r>
            <a:r>
              <a:rPr lang="it-IT" dirty="0" err="1"/>
              <a:t>Fabless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Controllo qualità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B6A6-4548-4ED4-B59D-BD0019853EE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383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 fine di poter raggiungere questo secondo obiettivo e coprire il maggior numero di patologie possibili corticale dovrà sviluppare generazioni di dispositivi con funzionalità via via crescenti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B6A6-4548-4ED4-B59D-BD0019853EE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595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 fine di poter ampliare la propria sul mercato ricerca ma soprattutto raggiungere il secondo obiettivo e coprire il maggior numero di patologie possibili corticale dovrà sviluppare generazioni di dispositivi con funzionalità via via crescenti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6B6A6-4548-4ED4-B59D-BD0019853EE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84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Stimolazione </a:t>
            </a:r>
            <a:r>
              <a:rPr lang="it-IT" dirty="0" err="1"/>
              <a:t>gia</a:t>
            </a:r>
            <a:r>
              <a:rPr lang="it-IT" dirty="0"/>
              <a:t> in produzione</a:t>
            </a:r>
          </a:p>
          <a:p>
            <a:r>
              <a:rPr lang="it-IT" dirty="0"/>
              <a:t>Wireless brevetto </a:t>
            </a:r>
          </a:p>
          <a:p>
            <a:r>
              <a:rPr lang="it-IT" dirty="0"/>
              <a:t>Umano contatti con ospedali per primi test clinici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42C1F-3C20-47D9-957D-B84677ECFE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9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059249-3014-463F-937A-60245D1D4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C31F0B-B369-42F5-A7BD-DB14C31D2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2F9680-9280-4849-AEAF-3B3D2DAD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2A94F3-C6C6-4E5F-80BD-E0D9B46F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A7049F-8613-4CF0-94DF-588240F6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05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2D6DEA-5075-4EB2-8CA6-CB4DF882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79FC341-7D7D-460C-9CFB-0E59C49D1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798FB0-55DA-4BA2-837B-550A052C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69F8CB-D237-4148-A0AA-94D13B6E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9A37AF-CE70-447E-80FD-AAE239EE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60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5A2C81-475F-4E89-8063-BBDFB9606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DA677E-67AE-40AF-AAB9-EFA613240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9B0DCA-4758-439D-B5A8-E9179230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E428A9-790E-4438-9064-9497D6BA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88EA17-5DBA-41CE-9E35-F2328F1D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45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9FFE5-8A5B-49B2-9171-1755FADF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E0EB32-AC68-4D5C-9AC8-F643543F7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42A7E9-C0E0-4607-9C85-046BFC1D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9E8AAA-CD33-42E4-B265-259C8116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82BEA0-D72B-473E-8EDF-2ACEE17D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10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45DF7-D4EB-479C-AF60-0BF07B5B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0000A0-8A8C-4D2F-BB03-7E8A3D286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2D0EB4-19AD-44DD-A315-E671C9431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125F9F-FECA-4471-8EF0-79EC2F0C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725D9C-DB49-42CB-9409-86A9EC50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16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7138B-14F9-44B7-92AA-24D86F43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84F67D-7E27-470C-91B5-407FAA863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DBC251-E397-466D-8563-46514F65D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9FA676-0D26-4940-AB40-C4A03148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131E478-677B-41B9-924C-BEC7B529E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ACE8B5-48E8-4404-9333-F173A14E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26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C4BFE1-4E80-45EE-AC77-97B1AB0D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3908F8-6456-41DA-86FD-A1CFB33BA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CF6C3C-80A7-4E87-A42E-5701B2271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D7A231-D3A1-4858-A3A8-DB08D7C52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FD3C53C-3358-4F68-BC00-119C9A534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82CB70D-BBC2-4A17-B780-433AC74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B3FF26-70F6-4945-9A61-01EF4895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9B90DD-B18F-410C-B2A3-9DD94996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57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B2BB9-4711-48FD-9116-A0B953B7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CD9EB9-A9D7-4E49-B57D-B1543BA1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B1FB24-6A7A-4090-9D60-980FDE64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528E18C-64B0-4F0B-955B-D29A5393C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723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0D3A8C8-2114-484E-A558-9DEBB626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50F6421-738A-4BCA-A839-CCFBB4F4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2CBB9B-3289-4BE1-A76D-D01060FB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9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3B5C1C-1FD9-4B54-9A17-BF776620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BAC3E9-0B62-45BD-8477-40AF8639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3D1B9B-A5AA-48F5-BAAC-D0F8442AF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8CC360-1F18-428C-99AD-0DC2C141A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8BC0CA-B970-43B2-B56B-2C8E3DFC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E96EC7-9A3B-4317-99B1-DD0C1E7B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70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8AEC2E-28B2-49E9-B4F8-57ABAD67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95D4216-A124-4C8D-9972-D4A9573AA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52EC9D-8463-465F-B252-28DEFD443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0273DE-96F9-4596-91D5-C2AE3C91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B265BF-4D0D-4634-BF2A-E0FFA4D2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70B82C-1C9F-4744-9A00-14741DEA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62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B5EE5E-97A1-4B25-897E-EBACF6D7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D8CDB2-46FF-4C75-BB37-4A41FA212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C8AABE-4B57-40B1-8374-354472441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2774A-A3E2-4B16-868A-624A03675832}" type="datetimeFigureOut">
              <a:rPr lang="it-IT" smtClean="0"/>
              <a:t>02/11/2021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AD1EA1-EA34-4DE1-89DC-E7EAEC1E2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F9E210-D238-4246-BCA6-828613FAB6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4BA78-33DF-4DCE-BD1E-888A3F5E80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80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urotech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72" y="-48667"/>
            <a:ext cx="12269372" cy="691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-141766" y="-154683"/>
            <a:ext cx="12333766" cy="6967041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7772" h="6893169">
                <a:moveTo>
                  <a:pt x="0" y="4004042"/>
                </a:moveTo>
                <a:lnTo>
                  <a:pt x="64049" y="0"/>
                </a:lnTo>
                <a:lnTo>
                  <a:pt x="4270289" y="0"/>
                </a:lnTo>
                <a:lnTo>
                  <a:pt x="12267772" y="4614203"/>
                </a:lnTo>
                <a:lnTo>
                  <a:pt x="12267772" y="6893169"/>
                </a:lnTo>
                <a:lnTo>
                  <a:pt x="10994646" y="6893169"/>
                </a:lnTo>
                <a:lnTo>
                  <a:pt x="0" y="400404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8" name="Freeform 7"/>
          <p:cNvSpPr/>
          <p:nvPr/>
        </p:nvSpPr>
        <p:spPr>
          <a:xfrm>
            <a:off x="3519267" y="3101926"/>
            <a:ext cx="8672733" cy="375607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i="1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004607" y="3888846"/>
            <a:ext cx="6427932" cy="66233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it-IT" dirty="0">
                <a:latin typeface="Space Age" panose="02000500020000020004" pitchFamily="2" charset="0"/>
              </a:rPr>
              <a:t>Advancing Brain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1012" y="5102846"/>
            <a:ext cx="7948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/>
              </a:rPr>
              <a:t>UNA NUOVA ERA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/>
              </a:rPr>
              <a:t>PER LA CURA E LA COMPRENSIONE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/>
              </a:rPr>
              <a:t>DELLE PATOLOGIE CEREBRALI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8" y="1792753"/>
            <a:ext cx="6888532" cy="2181127"/>
          </a:xfrm>
          <a:prstGeom prst="rect">
            <a:avLst/>
          </a:prstGeom>
        </p:spPr>
      </p:pic>
      <p:pic>
        <p:nvPicPr>
          <p:cNvPr id="11" name="Picture 2" descr="Confindustria – Wikipedia">
            <a:extLst>
              <a:ext uri="{FF2B5EF4-FFF2-40B4-BE49-F238E27FC236}">
                <a16:creationId xmlns:a16="http://schemas.microsoft.com/office/drawing/2014/main" id="{F66A881C-BC19-4BDD-906C-2F4F3BD8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16" y="25639"/>
            <a:ext cx="1514246" cy="7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C6A762D-9E33-4808-A592-2168BAAE1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558" y="185494"/>
            <a:ext cx="2094081" cy="4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8546"/>
            <a:ext cx="12192000" cy="6858000"/>
          </a:xfrm>
          <a:prstGeom prst="rect">
            <a:avLst/>
          </a:prstGeom>
          <a:blipFill dpi="0" rotWithShape="1">
            <a:blip r:embed="rId3">
              <a:alphaModFix amt="49000"/>
            </a:blip>
            <a:srcRect/>
            <a:stretch>
              <a:fillRect t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198" y="3524842"/>
            <a:ext cx="121920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primo distributore mondiale (OEM)</a:t>
            </a:r>
          </a:p>
          <a:p>
            <a:pPr algn="ctr"/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di componenti e sonde ad alta densità </a:t>
            </a:r>
          </a:p>
          <a:p>
            <a:pPr algn="ctr"/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per aziende neurotech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91" y="1387529"/>
            <a:ext cx="6593462" cy="2087697"/>
          </a:xfrm>
          <a:prstGeom prst="rect">
            <a:avLst/>
          </a:prstGeom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316-CC67-4C66-91D6-E9DBF9A956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reeform 121"/>
          <p:cNvSpPr/>
          <p:nvPr/>
        </p:nvSpPr>
        <p:spPr>
          <a:xfrm flipH="1">
            <a:off x="4648134" y="-34219"/>
            <a:ext cx="7529512" cy="690200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3516 w 6995396"/>
              <a:gd name="connsiteY0" fmla="*/ 6953403 h 6953403"/>
              <a:gd name="connsiteX1" fmla="*/ 0 w 6995396"/>
              <a:gd name="connsiteY1" fmla="*/ 7620 h 6953403"/>
              <a:gd name="connsiteX2" fmla="*/ 6995396 w 6995396"/>
              <a:gd name="connsiteY2" fmla="*/ 0 h 6953403"/>
              <a:gd name="connsiteX3" fmla="*/ 5443053 w 6995396"/>
              <a:gd name="connsiteY3" fmla="*/ 6946509 h 6953403"/>
              <a:gd name="connsiteX4" fmla="*/ 3516 w 6995396"/>
              <a:gd name="connsiteY4" fmla="*/ 6953403 h 6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5396" h="6953403">
                <a:moveTo>
                  <a:pt x="3516" y="6953403"/>
                </a:moveTo>
                <a:lnTo>
                  <a:pt x="0" y="7620"/>
                </a:lnTo>
                <a:lnTo>
                  <a:pt x="6995396" y="0"/>
                </a:lnTo>
                <a:lnTo>
                  <a:pt x="5443053" y="6946509"/>
                </a:lnTo>
                <a:lnTo>
                  <a:pt x="3516" y="695340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Freeform 4"/>
          <p:cNvSpPr/>
          <p:nvPr/>
        </p:nvSpPr>
        <p:spPr>
          <a:xfrm rot="10800000">
            <a:off x="-2" y="-22863"/>
            <a:ext cx="12268202" cy="156712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onut 22"/>
          <p:cNvSpPr/>
          <p:nvPr/>
        </p:nvSpPr>
        <p:spPr>
          <a:xfrm>
            <a:off x="2829289" y="-135136"/>
            <a:ext cx="6906980" cy="6884281"/>
          </a:xfrm>
          <a:prstGeom prst="donut">
            <a:avLst>
              <a:gd name="adj" fmla="val 10757"/>
            </a:avLst>
          </a:prstGeom>
          <a:solidFill>
            <a:srgbClr val="FF7C80"/>
          </a:solidFill>
          <a:ln w="34925">
            <a:solidFill>
              <a:srgbClr val="FFFFFF"/>
            </a:solidFill>
          </a:ln>
          <a:effectLst>
            <a:glow rad="254000">
              <a:srgbClr val="FF0000">
                <a:alpha val="36000"/>
              </a:srgbClr>
            </a:glow>
            <a:outerShdw blurRad="317500" dir="2700000" algn="ctr">
              <a:schemeClr val="bg1">
                <a:alpha val="43000"/>
              </a:schemeClr>
            </a:outerShdw>
            <a:softEdge rad="12700"/>
          </a:effectLst>
          <a:scene3d>
            <a:camera prst="perspectiveFront" fov="2700000">
              <a:rot lat="19200000" lon="19200000" rev="3108000"/>
            </a:camera>
            <a:lightRig rig="threePt" dir="t">
              <a:rot lat="0" lon="0" rev="0"/>
            </a:lightRig>
          </a:scene3d>
          <a:sp3d extrusionH="381000" prstMaterial="powder">
            <a:bevelT w="260350" h="50800" prst="softRound"/>
            <a:bevelB prst="softRound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3706022" y="861996"/>
            <a:ext cx="4797151" cy="4797151"/>
            <a:chOff x="1642560" y="861996"/>
            <a:chExt cx="4797151" cy="4797151"/>
          </a:xfrm>
        </p:grpSpPr>
        <p:sp>
          <p:nvSpPr>
            <p:cNvPr id="50" name="Pie 49"/>
            <p:cNvSpPr/>
            <p:nvPr/>
          </p:nvSpPr>
          <p:spPr>
            <a:xfrm rot="13138040">
              <a:off x="1642560" y="1404572"/>
              <a:ext cx="4797151" cy="3982676"/>
            </a:xfrm>
            <a:prstGeom prst="pie">
              <a:avLst>
                <a:gd name="adj1" fmla="val 344361"/>
                <a:gd name="adj2" fmla="val 7519636"/>
              </a:avLst>
            </a:prstGeom>
            <a:solidFill>
              <a:schemeClr val="accent1"/>
            </a:solidFill>
            <a:ln w="34925">
              <a:solidFill>
                <a:srgbClr val="FFFFFF"/>
              </a:solidFill>
            </a:ln>
            <a:effectLst>
              <a:glow rad="254000">
                <a:schemeClr val="accent1">
                  <a:lumMod val="40000"/>
                  <a:lumOff val="6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2682230" lon="19518836" rev="21587536"/>
              </a:camera>
              <a:lightRig rig="threePt" dir="t"/>
            </a:scene3d>
            <a:sp3d extrusionH="5080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51" name="Pie 50"/>
            <p:cNvSpPr/>
            <p:nvPr/>
          </p:nvSpPr>
          <p:spPr>
            <a:xfrm rot="13565220">
              <a:off x="1421010" y="1269234"/>
              <a:ext cx="4797151" cy="3982676"/>
            </a:xfrm>
            <a:prstGeom prst="pie">
              <a:avLst>
                <a:gd name="adj1" fmla="val 344361"/>
                <a:gd name="adj2" fmla="val 7519636"/>
              </a:avLst>
            </a:prstGeom>
            <a:blipFill dpi="0" rotWithShape="1">
              <a:blip r:embed="rId2"/>
              <a:srcRect/>
              <a:stretch>
                <a:fillRect l="3969" t="-6040" r="5971" b="-20495"/>
              </a:stretch>
            </a:blip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2682230" lon="19518836" rev="21587536"/>
              </a:camera>
              <a:lightRig rig="threePt" dir="t"/>
            </a:scene3d>
            <a:sp3d extrusionH="38100" prstMaterial="matte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957759" y="2087850"/>
            <a:ext cx="914400" cy="914400"/>
          </a:xfrm>
          <a:prstGeom prst="ellipse">
            <a:avLst/>
          </a:prstGeom>
          <a:solidFill>
            <a:schemeClr val="accent2"/>
          </a:solidFill>
          <a:ln w="34925">
            <a:solidFill>
              <a:srgbClr val="FFFFFF"/>
            </a:solidFill>
          </a:ln>
          <a:effectLst>
            <a:outerShdw blurRad="381000" dir="2700000" sx="45000" sy="45000" algn="ctr">
              <a:srgbClr val="000000"/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1327150" prstMaterial="powder">
            <a:bevelT w="260350" h="50800" prst="hardEdge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49" name="Group 2048"/>
          <p:cNvGrpSpPr/>
          <p:nvPr/>
        </p:nvGrpSpPr>
        <p:grpSpPr>
          <a:xfrm>
            <a:off x="3934786" y="1086038"/>
            <a:ext cx="4918784" cy="5506211"/>
            <a:chOff x="5128313" y="1987026"/>
            <a:chExt cx="4918784" cy="5506211"/>
          </a:xfrm>
        </p:grpSpPr>
        <p:sp>
          <p:nvSpPr>
            <p:cNvPr id="62" name="Pie 61"/>
            <p:cNvSpPr/>
            <p:nvPr/>
          </p:nvSpPr>
          <p:spPr>
            <a:xfrm rot="7800000">
              <a:off x="4885748" y="2229591"/>
              <a:ext cx="5403913" cy="4918784"/>
            </a:xfrm>
            <a:prstGeom prst="pie">
              <a:avLst>
                <a:gd name="adj1" fmla="val 344361"/>
                <a:gd name="adj2" fmla="val 751963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4925">
              <a:solidFill>
                <a:srgbClr val="FFFFFF"/>
              </a:solidFill>
            </a:ln>
            <a:effectLst>
              <a:glow rad="177800">
                <a:schemeClr val="accent4">
                  <a:lumMod val="60000"/>
                  <a:lumOff val="4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10799999" lon="14279999" rev="2640000"/>
              </a:camera>
              <a:lightRig rig="threePt" dir="t">
                <a:rot lat="0" lon="0" rev="14400000"/>
              </a:lightRig>
            </a:scene3d>
            <a:sp3d extrusionH="5080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3" name="Pie 62"/>
            <p:cNvSpPr/>
            <p:nvPr/>
          </p:nvSpPr>
          <p:spPr>
            <a:xfrm rot="8044004">
              <a:off x="4907242" y="2383645"/>
              <a:ext cx="5339156" cy="4880027"/>
            </a:xfrm>
            <a:prstGeom prst="pie">
              <a:avLst>
                <a:gd name="adj1" fmla="val 344361"/>
                <a:gd name="adj2" fmla="val 7519636"/>
              </a:avLst>
            </a:prstGeom>
            <a:blipFill dpi="0" rotWithShape="1">
              <a:blip r:embed="rId3"/>
              <a:srcRect/>
              <a:stretch>
                <a:fillRect l="14349" t="2791" r="19631" b="2791"/>
              </a:stretch>
            </a:blip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10799999" lon="14279999" rev="2640000"/>
              </a:camera>
              <a:lightRig rig="threePt" dir="t">
                <a:rot lat="0" lon="0" rev="7800000"/>
              </a:lightRig>
            </a:scene3d>
            <a:sp3d extrusionH="381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411637" y="704066"/>
            <a:ext cx="5221329" cy="1824683"/>
            <a:chOff x="4348175" y="704066"/>
            <a:chExt cx="5221329" cy="1824683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4348175" y="1119565"/>
              <a:ext cx="2677887" cy="1409184"/>
            </a:xfrm>
            <a:prstGeom prst="line">
              <a:avLst/>
            </a:prstGeom>
            <a:ln w="38100" cap="rnd">
              <a:solidFill>
                <a:schemeClr val="accent2"/>
              </a:solidFill>
              <a:headEnd type="oval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021007" y="1119565"/>
              <a:ext cx="493709" cy="0"/>
            </a:xfrm>
            <a:prstGeom prst="line">
              <a:avLst/>
            </a:prstGeom>
            <a:ln w="38100">
              <a:solidFill>
                <a:schemeClr val="accent2"/>
              </a:solidFill>
              <a:round/>
              <a:headEnd type="none" w="med" len="med"/>
              <a:tailEnd type="oval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7724127" y="704066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accent2"/>
                  </a:solidFill>
                  <a:latin typeface="Squada One" panose="020B0604020202020204"/>
                </a:rPr>
                <a:t>Produttori di</a:t>
              </a:r>
            </a:p>
            <a:p>
              <a:r>
                <a:rPr lang="it-IT" sz="2400" dirty="0">
                  <a:solidFill>
                    <a:schemeClr val="accent2"/>
                  </a:solidFill>
                  <a:latin typeface="Squada One" panose="020B0604020202020204"/>
                </a:rPr>
                <a:t>Elettrodi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200476" y="5154455"/>
            <a:ext cx="5181873" cy="1754326"/>
            <a:chOff x="5137014" y="5154455"/>
            <a:chExt cx="5181873" cy="1754326"/>
          </a:xfrm>
        </p:grpSpPr>
        <p:cxnSp>
          <p:nvCxnSpPr>
            <p:cNvPr id="2059" name="Straight Connector 2058"/>
            <p:cNvCxnSpPr/>
            <p:nvPr/>
          </p:nvCxnSpPr>
          <p:spPr>
            <a:xfrm>
              <a:off x="5137014" y="5503178"/>
              <a:ext cx="1830879" cy="454939"/>
            </a:xfrm>
            <a:prstGeom prst="line">
              <a:avLst/>
            </a:prstGeom>
            <a:ln w="38100" cap="rnd">
              <a:solidFill>
                <a:srgbClr val="FF0000"/>
              </a:solidFill>
              <a:headEnd type="oval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1" name="Straight Connector 2060"/>
            <p:cNvCxnSpPr/>
            <p:nvPr/>
          </p:nvCxnSpPr>
          <p:spPr>
            <a:xfrm>
              <a:off x="6967893" y="5958117"/>
              <a:ext cx="546823" cy="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headEnd type="none" w="med" len="med"/>
              <a:tailEnd type="oval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/>
            <p:nvPr/>
          </p:nvSpPr>
          <p:spPr>
            <a:xfrm>
              <a:off x="7664204" y="5154455"/>
              <a:ext cx="265468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400" b="1" dirty="0">
                  <a:solidFill>
                    <a:srgbClr val="FF0000"/>
                  </a:solidFill>
                  <a:latin typeface="Squada One" panose="020B0604020202020204"/>
                </a:rPr>
                <a:t>Pre-</a:t>
              </a:r>
              <a:r>
                <a:rPr lang="en-GB" sz="2400" b="1" dirty="0" err="1">
                  <a:solidFill>
                    <a:srgbClr val="FF0000"/>
                  </a:solidFill>
                  <a:latin typeface="Squada One" panose="020B0604020202020204"/>
                </a:rPr>
                <a:t>Clinico</a:t>
              </a:r>
              <a:endParaRPr lang="en-GB" sz="2400" b="1" dirty="0">
                <a:solidFill>
                  <a:srgbClr val="FF0000"/>
                </a:solidFill>
                <a:latin typeface="Squada One" panose="020B0604020202020204"/>
              </a:endParaRPr>
            </a:p>
            <a:p>
              <a:pPr>
                <a:lnSpc>
                  <a:spcPct val="150000"/>
                </a:lnSpc>
              </a:pPr>
              <a:r>
                <a:rPr lang="en-GB" sz="2400" b="1" dirty="0" err="1">
                  <a:solidFill>
                    <a:srgbClr val="FF0000"/>
                  </a:solidFill>
                  <a:latin typeface="Squada One" panose="020B0604020202020204"/>
                </a:rPr>
                <a:t>Clinico</a:t>
              </a:r>
              <a:endParaRPr lang="en-GB" sz="2400" b="1" dirty="0">
                <a:solidFill>
                  <a:srgbClr val="FF0000"/>
                </a:solidFill>
                <a:latin typeface="Squada One" panose="020B0604020202020204"/>
              </a:endParaRPr>
            </a:p>
            <a:p>
              <a:pPr>
                <a:lnSpc>
                  <a:spcPct val="150000"/>
                </a:lnSpc>
              </a:pPr>
              <a:r>
                <a:rPr lang="en-GB" sz="2400" b="1" dirty="0">
                  <a:solidFill>
                    <a:srgbClr val="FF0000"/>
                  </a:solidFill>
                  <a:latin typeface="Squada One" panose="020B0604020202020204"/>
                </a:rPr>
                <a:t>Consumer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 rot="265588">
            <a:off x="4826672" y="-297200"/>
            <a:ext cx="4725421" cy="5050632"/>
            <a:chOff x="5603207" y="647216"/>
            <a:chExt cx="5112645" cy="4831171"/>
          </a:xfrm>
          <a:scene3d>
            <a:camera prst="isometricTopUp">
              <a:rot lat="18988561" lon="19498140" rev="3098981"/>
            </a:camera>
            <a:lightRig rig="threePt" dir="t">
              <a:rot lat="0" lon="0" rev="20400000"/>
            </a:lightRig>
          </a:scene3d>
        </p:grpSpPr>
        <p:sp>
          <p:nvSpPr>
            <p:cNvPr id="67" name="Pie 66"/>
            <p:cNvSpPr/>
            <p:nvPr/>
          </p:nvSpPr>
          <p:spPr>
            <a:xfrm rot="21424007">
              <a:off x="5603207" y="709389"/>
              <a:ext cx="4923533" cy="4768998"/>
            </a:xfrm>
            <a:prstGeom prst="pie">
              <a:avLst>
                <a:gd name="adj1" fmla="val 344361"/>
                <a:gd name="adj2" fmla="val 7519636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rgbClr val="FFFFFF"/>
              </a:solidFill>
            </a:ln>
            <a:effectLst>
              <a:glow rad="266700">
                <a:schemeClr val="accent6">
                  <a:alpha val="4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p3d extrusionH="590550" prstMaterial="powder">
              <a:bevelT w="26035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68011">
              <a:off x="5792320" y="647216"/>
              <a:ext cx="4923532" cy="4768998"/>
            </a:xfrm>
            <a:prstGeom prst="pie">
              <a:avLst>
                <a:gd name="adj1" fmla="val 344361"/>
                <a:gd name="adj2" fmla="val 7519636"/>
              </a:avLst>
            </a:prstGeom>
            <a:blipFill dpi="0" rotWithShape="1">
              <a:blip r:embed="rId4"/>
              <a:srcRect/>
              <a:stretch>
                <a:fillRect l="3371" t="6914" r="9081" b="6914"/>
              </a:stretch>
            </a:blip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789338" y="3146972"/>
            <a:ext cx="6358450" cy="830997"/>
            <a:chOff x="3705094" y="3146972"/>
            <a:chExt cx="6358450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8214961" y="3146972"/>
              <a:ext cx="18485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FFFF00"/>
                  </a:solidFill>
                  <a:latin typeface="Squada One" panose="020B0604020202020204"/>
                </a:rPr>
                <a:t>Interfacce</a:t>
              </a:r>
            </a:p>
            <a:p>
              <a:r>
                <a:rPr lang="it-IT" sz="2400" dirty="0">
                  <a:solidFill>
                    <a:srgbClr val="FFFF00"/>
                  </a:solidFill>
                  <a:latin typeface="Squada One" panose="020B0604020202020204"/>
                </a:rPr>
                <a:t>Bidirezionali</a:t>
              </a: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V="1">
              <a:off x="3705094" y="3597080"/>
              <a:ext cx="4376816" cy="1676"/>
            </a:xfrm>
            <a:prstGeom prst="line">
              <a:avLst/>
            </a:prstGeom>
            <a:ln w="38100" cap="rnd">
              <a:solidFill>
                <a:srgbClr val="FFFF00"/>
              </a:solidFill>
              <a:headEnd type="oval" w="med" len="med"/>
              <a:tailEnd type="oval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7925238" y="4177927"/>
            <a:ext cx="4132628" cy="802433"/>
            <a:chOff x="5838567" y="4176322"/>
            <a:chExt cx="4132628" cy="802433"/>
          </a:xfrm>
        </p:grpSpPr>
        <p:sp>
          <p:nvSpPr>
            <p:cNvPr id="9" name="TextBox 8"/>
            <p:cNvSpPr txBox="1"/>
            <p:nvPr/>
          </p:nvSpPr>
          <p:spPr>
            <a:xfrm>
              <a:off x="8021622" y="4517090"/>
              <a:ext cx="1949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accent6"/>
                  </a:solidFill>
                  <a:latin typeface="Squada One" panose="020B0604020202020204"/>
                </a:rPr>
                <a:t>Stimolazione</a:t>
              </a:r>
              <a:endParaRPr lang="en-GB" sz="2400" dirty="0">
                <a:solidFill>
                  <a:schemeClr val="accent6"/>
                </a:solidFill>
                <a:latin typeface="Squada One" panose="020B0604020202020204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5838567" y="4176322"/>
              <a:ext cx="1178501" cy="571601"/>
            </a:xfrm>
            <a:prstGeom prst="line">
              <a:avLst/>
            </a:prstGeom>
            <a:ln w="38100" cap="rnd">
              <a:solidFill>
                <a:schemeClr val="accent6"/>
              </a:solidFill>
              <a:headEnd type="oval" w="med" len="med"/>
              <a:tailEnd type="none" w="med" len="me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7012052" y="4760078"/>
              <a:ext cx="894474" cy="691"/>
            </a:xfrm>
            <a:prstGeom prst="line">
              <a:avLst/>
            </a:prstGeom>
            <a:ln w="38100">
              <a:solidFill>
                <a:schemeClr val="accent6"/>
              </a:solidFill>
              <a:round/>
              <a:headEnd type="none" w="med" len="med"/>
              <a:tailEnd type="oval" w="med" len="me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115741" y="18673"/>
            <a:ext cx="662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Ecosistema Neurotech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94775" y="3465793"/>
            <a:ext cx="1581611" cy="2959550"/>
            <a:chOff x="8296730" y="3002073"/>
            <a:chExt cx="1581611" cy="2959550"/>
          </a:xfrm>
        </p:grpSpPr>
        <p:sp>
          <p:nvSpPr>
            <p:cNvPr id="49" name="Rectangle 48"/>
            <p:cNvSpPr/>
            <p:nvPr/>
          </p:nvSpPr>
          <p:spPr>
            <a:xfrm>
              <a:off x="8571108" y="3262987"/>
              <a:ext cx="720000" cy="720000"/>
            </a:xfrm>
            <a:prstGeom prst="rect">
              <a:avLst/>
            </a:prstGeom>
            <a:solidFill>
              <a:schemeClr val="accent2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balanced" dir="t"/>
            </a:scene3d>
            <a:sp3d extrusionH="1905000" prstMaterial="metal">
              <a:bevelT w="139700" prst="cross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654929" y="5253737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1Top">
                  <a:rot lat="19702963" lon="19812936" rev="25765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2020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296730" y="3002073"/>
              <a:ext cx="143180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perspectiveContrastingRightFacing">
                  <a:rot lat="1492776" lon="18996356" rev="214958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9 B$</a:t>
              </a:r>
              <a:endParaRPr lang="en-US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370634" y="1522619"/>
            <a:ext cx="1782860" cy="4225799"/>
            <a:chOff x="10209108" y="868059"/>
            <a:chExt cx="1782860" cy="4225799"/>
          </a:xfrm>
        </p:grpSpPr>
        <p:sp>
          <p:nvSpPr>
            <p:cNvPr id="55" name="Rectangle 54"/>
            <p:cNvSpPr/>
            <p:nvPr/>
          </p:nvSpPr>
          <p:spPr>
            <a:xfrm>
              <a:off x="10659211" y="1164610"/>
              <a:ext cx="720000" cy="720000"/>
            </a:xfrm>
            <a:prstGeom prst="rect">
              <a:avLst/>
            </a:prstGeom>
            <a:solidFill>
              <a:schemeClr val="accent2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balanced" dir="t"/>
            </a:scene3d>
            <a:sp3d extrusionH="3810000" prstMaterial="metal">
              <a:bevelT w="139700" prst="cross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692620" y="438597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1Top">
                  <a:rot lat="19702963" lon="19812936" rev="25765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2024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209108" y="868059"/>
              <a:ext cx="1782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perspectiveContrastingRightFacing">
                  <a:rot lat="1492776" lon="18996356" rev="214958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15 B$</a:t>
              </a:r>
              <a:endParaRPr lang="en-US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59" name="Freeform 58"/>
          <p:cNvSpPr/>
          <p:nvPr/>
        </p:nvSpPr>
        <p:spPr>
          <a:xfrm>
            <a:off x="1069102" y="3605685"/>
            <a:ext cx="1377586" cy="1572744"/>
          </a:xfrm>
          <a:custGeom>
            <a:avLst/>
            <a:gdLst>
              <a:gd name="connsiteX0" fmla="*/ 0 w 2147711"/>
              <a:gd name="connsiteY0" fmla="*/ 1806223 h 1806223"/>
              <a:gd name="connsiteX1" fmla="*/ 431800 w 2147711"/>
              <a:gd name="connsiteY1" fmla="*/ 1049867 h 1806223"/>
              <a:gd name="connsiteX2" fmla="*/ 728133 w 2147711"/>
              <a:gd name="connsiteY2" fmla="*/ 1255889 h 1806223"/>
              <a:gd name="connsiteX3" fmla="*/ 1047044 w 2147711"/>
              <a:gd name="connsiteY3" fmla="*/ 632178 h 1806223"/>
              <a:gd name="connsiteX4" fmla="*/ 1337733 w 2147711"/>
              <a:gd name="connsiteY4" fmla="*/ 903111 h 1806223"/>
              <a:gd name="connsiteX5" fmla="*/ 1670755 w 2147711"/>
              <a:gd name="connsiteY5" fmla="*/ 299156 h 1806223"/>
              <a:gd name="connsiteX6" fmla="*/ 1447800 w 2147711"/>
              <a:gd name="connsiteY6" fmla="*/ 158045 h 1806223"/>
              <a:gd name="connsiteX7" fmla="*/ 2071511 w 2147711"/>
              <a:gd name="connsiteY7" fmla="*/ 0 h 1806223"/>
              <a:gd name="connsiteX8" fmla="*/ 2147711 w 2147711"/>
              <a:gd name="connsiteY8" fmla="*/ 555978 h 1806223"/>
              <a:gd name="connsiteX9" fmla="*/ 1955800 w 2147711"/>
              <a:gd name="connsiteY9" fmla="*/ 434623 h 1806223"/>
              <a:gd name="connsiteX10" fmla="*/ 1360311 w 2147711"/>
              <a:gd name="connsiteY10" fmla="*/ 1140178 h 1806223"/>
              <a:gd name="connsiteX11" fmla="*/ 1114777 w 2147711"/>
              <a:gd name="connsiteY11" fmla="*/ 908756 h 1806223"/>
              <a:gd name="connsiteX12" fmla="*/ 773288 w 2147711"/>
              <a:gd name="connsiteY12" fmla="*/ 1413934 h 1806223"/>
              <a:gd name="connsiteX13" fmla="*/ 437444 w 2147711"/>
              <a:gd name="connsiteY13" fmla="*/ 1250245 h 1806223"/>
              <a:gd name="connsiteX14" fmla="*/ 0 w 2147711"/>
              <a:gd name="connsiteY14" fmla="*/ 1806223 h 180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7711" h="1806223">
                <a:moveTo>
                  <a:pt x="0" y="1806223"/>
                </a:moveTo>
                <a:lnTo>
                  <a:pt x="431800" y="1049867"/>
                </a:lnTo>
                <a:lnTo>
                  <a:pt x="728133" y="1255889"/>
                </a:lnTo>
                <a:lnTo>
                  <a:pt x="1047044" y="632178"/>
                </a:lnTo>
                <a:lnTo>
                  <a:pt x="1337733" y="903111"/>
                </a:lnTo>
                <a:lnTo>
                  <a:pt x="1670755" y="299156"/>
                </a:lnTo>
                <a:lnTo>
                  <a:pt x="1447800" y="158045"/>
                </a:lnTo>
                <a:lnTo>
                  <a:pt x="2071511" y="0"/>
                </a:lnTo>
                <a:lnTo>
                  <a:pt x="2147711" y="555978"/>
                </a:lnTo>
                <a:lnTo>
                  <a:pt x="1955800" y="434623"/>
                </a:lnTo>
                <a:lnTo>
                  <a:pt x="1360311" y="1140178"/>
                </a:lnTo>
                <a:lnTo>
                  <a:pt x="1114777" y="908756"/>
                </a:lnTo>
                <a:lnTo>
                  <a:pt x="773288" y="1413934"/>
                </a:lnTo>
                <a:lnTo>
                  <a:pt x="437444" y="1250245"/>
                </a:lnTo>
                <a:lnTo>
                  <a:pt x="0" y="1806223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409489" lon="19562971" rev="21086651"/>
            </a:camera>
            <a:lightRig rig="threePt" dir="t">
              <a:rot lat="0" lon="0" rev="0"/>
            </a:lightRig>
          </a:scene3d>
          <a:sp3d extrusionH="114300" prstMaterial="powder">
            <a:bevelT w="2603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0" name="Group 79"/>
          <p:cNvGrpSpPr/>
          <p:nvPr/>
        </p:nvGrpSpPr>
        <p:grpSpPr>
          <a:xfrm>
            <a:off x="7008437" y="2202459"/>
            <a:ext cx="5218223" cy="461665"/>
            <a:chOff x="5528603" y="2085114"/>
            <a:chExt cx="5218223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8677029" y="2085114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003371"/>
                  </a:solidFill>
                  <a:latin typeface="Squada One" panose="020B0604020202020204"/>
                </a:rPr>
                <a:t>Registrazione</a:t>
              </a:r>
              <a:endParaRPr lang="en-GB" sz="2400" dirty="0">
                <a:solidFill>
                  <a:srgbClr val="003371"/>
                </a:solidFill>
                <a:latin typeface="Squada One" panose="020B0604020202020204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5528603" y="2316808"/>
              <a:ext cx="3018071" cy="9848"/>
            </a:xfrm>
            <a:prstGeom prst="line">
              <a:avLst/>
            </a:prstGeom>
            <a:ln w="38100">
              <a:solidFill>
                <a:srgbClr val="0070C0"/>
              </a:solidFill>
              <a:round/>
              <a:headEnd type="oval" w="med" len="med"/>
              <a:tailEnd type="oval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39B7BA-C5D9-41D4-8208-ED4C68EBD9AB}"/>
              </a:ext>
            </a:extLst>
          </p:cNvPr>
          <p:cNvSpPr txBox="1"/>
          <p:nvPr/>
        </p:nvSpPr>
        <p:spPr>
          <a:xfrm>
            <a:off x="121134" y="6518031"/>
            <a:ext cx="7973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The Market for Neurotechnology: 2020-2024, Neurotech Reports, www.neurotechreports.com/pages/execsum.html</a:t>
            </a:r>
            <a:endParaRPr lang="en-US" sz="1200" i="1" dirty="0">
              <a:solidFill>
                <a:srgbClr val="212529"/>
              </a:solidFill>
              <a:effectLst/>
              <a:latin typeface="source-sans-pro"/>
            </a:endParaRPr>
          </a:p>
        </p:txBody>
      </p:sp>
    </p:spTree>
    <p:extLst>
      <p:ext uri="{BB962C8B-B14F-4D97-AF65-F5344CB8AC3E}">
        <p14:creationId xmlns:p14="http://schemas.microsoft.com/office/powerpoint/2010/main" val="72198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83"/>
          <p:cNvSpPr/>
          <p:nvPr/>
        </p:nvSpPr>
        <p:spPr>
          <a:xfrm flipH="1">
            <a:off x="4648134" y="-34219"/>
            <a:ext cx="7529512" cy="690200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3516 w 6995396"/>
              <a:gd name="connsiteY0" fmla="*/ 6953403 h 6953403"/>
              <a:gd name="connsiteX1" fmla="*/ 0 w 6995396"/>
              <a:gd name="connsiteY1" fmla="*/ 7620 h 6953403"/>
              <a:gd name="connsiteX2" fmla="*/ 6995396 w 6995396"/>
              <a:gd name="connsiteY2" fmla="*/ 0 h 6953403"/>
              <a:gd name="connsiteX3" fmla="*/ 5443053 w 6995396"/>
              <a:gd name="connsiteY3" fmla="*/ 6946509 h 6953403"/>
              <a:gd name="connsiteX4" fmla="*/ 3516 w 6995396"/>
              <a:gd name="connsiteY4" fmla="*/ 6953403 h 6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5396" h="6953403">
                <a:moveTo>
                  <a:pt x="3516" y="6953403"/>
                </a:moveTo>
                <a:lnTo>
                  <a:pt x="0" y="7620"/>
                </a:lnTo>
                <a:lnTo>
                  <a:pt x="6995396" y="0"/>
                </a:lnTo>
                <a:lnTo>
                  <a:pt x="5443053" y="6946509"/>
                </a:lnTo>
                <a:lnTo>
                  <a:pt x="3516" y="695340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7" name="Freeform 86"/>
          <p:cNvSpPr/>
          <p:nvPr/>
        </p:nvSpPr>
        <p:spPr>
          <a:xfrm flipH="1">
            <a:off x="4662488" y="15397"/>
            <a:ext cx="7529512" cy="690200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3516 w 6995396"/>
              <a:gd name="connsiteY0" fmla="*/ 6953403 h 6953403"/>
              <a:gd name="connsiteX1" fmla="*/ 0 w 6995396"/>
              <a:gd name="connsiteY1" fmla="*/ 7620 h 6953403"/>
              <a:gd name="connsiteX2" fmla="*/ 6995396 w 6995396"/>
              <a:gd name="connsiteY2" fmla="*/ 0 h 6953403"/>
              <a:gd name="connsiteX3" fmla="*/ 5443053 w 6995396"/>
              <a:gd name="connsiteY3" fmla="*/ 6946509 h 6953403"/>
              <a:gd name="connsiteX4" fmla="*/ 3516 w 6995396"/>
              <a:gd name="connsiteY4" fmla="*/ 6953403 h 6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5396" h="6953403">
                <a:moveTo>
                  <a:pt x="3516" y="6953403"/>
                </a:moveTo>
                <a:lnTo>
                  <a:pt x="0" y="7620"/>
                </a:lnTo>
                <a:lnTo>
                  <a:pt x="6995396" y="0"/>
                </a:lnTo>
                <a:lnTo>
                  <a:pt x="5443053" y="6946509"/>
                </a:lnTo>
                <a:lnTo>
                  <a:pt x="3516" y="695340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Freeform 4"/>
          <p:cNvSpPr/>
          <p:nvPr/>
        </p:nvSpPr>
        <p:spPr>
          <a:xfrm rot="10800000">
            <a:off x="-2" y="-22863"/>
            <a:ext cx="12268202" cy="156712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TextBox 91"/>
          <p:cNvSpPr txBox="1"/>
          <p:nvPr/>
        </p:nvSpPr>
        <p:spPr>
          <a:xfrm>
            <a:off x="115741" y="18673"/>
            <a:ext cx="650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Ecosistema Neurotech</a:t>
            </a:r>
          </a:p>
        </p:txBody>
      </p:sp>
      <p:sp>
        <p:nvSpPr>
          <p:cNvPr id="85" name="Donut 84"/>
          <p:cNvSpPr/>
          <p:nvPr/>
        </p:nvSpPr>
        <p:spPr>
          <a:xfrm>
            <a:off x="2829289" y="-135136"/>
            <a:ext cx="6906980" cy="6884281"/>
          </a:xfrm>
          <a:prstGeom prst="donut">
            <a:avLst>
              <a:gd name="adj" fmla="val 10757"/>
            </a:avLst>
          </a:prstGeom>
          <a:solidFill>
            <a:srgbClr val="FF7C80"/>
          </a:solidFill>
          <a:ln w="34925">
            <a:solidFill>
              <a:srgbClr val="FFFFFF"/>
            </a:solidFill>
          </a:ln>
          <a:effectLst>
            <a:glow rad="254000">
              <a:srgbClr val="FF0000">
                <a:alpha val="36000"/>
              </a:srgbClr>
            </a:glow>
            <a:outerShdw blurRad="317500" dir="2700000" algn="ctr">
              <a:schemeClr val="bg1">
                <a:alpha val="43000"/>
              </a:schemeClr>
            </a:outerShdw>
            <a:softEdge rad="12700"/>
          </a:effectLst>
          <a:scene3d>
            <a:camera prst="perspectiveFront" fov="2700000">
              <a:rot lat="19200000" lon="19200000" rev="3108000"/>
            </a:camera>
            <a:lightRig rig="threePt" dir="t">
              <a:rot lat="0" lon="0" rev="0"/>
            </a:lightRig>
          </a:scene3d>
          <a:sp3d extrusionH="381000" prstMaterial="powder">
            <a:bevelT w="260350" h="50800" prst="softRound"/>
            <a:bevelB prst="softRound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706022" y="861996"/>
            <a:ext cx="4797151" cy="4797151"/>
            <a:chOff x="1642560" y="861996"/>
            <a:chExt cx="4797151" cy="4797151"/>
          </a:xfrm>
        </p:grpSpPr>
        <p:sp>
          <p:nvSpPr>
            <p:cNvPr id="93" name="Pie 92"/>
            <p:cNvSpPr/>
            <p:nvPr/>
          </p:nvSpPr>
          <p:spPr>
            <a:xfrm rot="13138040">
              <a:off x="1642560" y="1404572"/>
              <a:ext cx="4797151" cy="3982676"/>
            </a:xfrm>
            <a:prstGeom prst="pie">
              <a:avLst>
                <a:gd name="adj1" fmla="val 344361"/>
                <a:gd name="adj2" fmla="val 7519636"/>
              </a:avLst>
            </a:prstGeom>
            <a:solidFill>
              <a:schemeClr val="accent1"/>
            </a:solidFill>
            <a:ln w="34925">
              <a:solidFill>
                <a:srgbClr val="FFFFFF"/>
              </a:solidFill>
            </a:ln>
            <a:effectLst>
              <a:glow rad="254000">
                <a:schemeClr val="accent1">
                  <a:lumMod val="40000"/>
                  <a:lumOff val="6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2682230" lon="19518836" rev="21587536"/>
              </a:camera>
              <a:lightRig rig="threePt" dir="t"/>
            </a:scene3d>
            <a:sp3d extrusionH="5080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4" name="Pie 93"/>
            <p:cNvSpPr/>
            <p:nvPr/>
          </p:nvSpPr>
          <p:spPr>
            <a:xfrm rot="13565220">
              <a:off x="1421010" y="1269234"/>
              <a:ext cx="4797151" cy="3982676"/>
            </a:xfrm>
            <a:prstGeom prst="pie">
              <a:avLst>
                <a:gd name="adj1" fmla="val 344361"/>
                <a:gd name="adj2" fmla="val 7519636"/>
              </a:avLst>
            </a:prstGeom>
            <a:blipFill dpi="0" rotWithShape="1">
              <a:blip r:embed="rId3"/>
              <a:srcRect/>
              <a:stretch>
                <a:fillRect l="3969" t="-6040" r="5971" b="-20495"/>
              </a:stretch>
            </a:blip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2682230" lon="19518836" rev="21587536"/>
              </a:camera>
              <a:lightRig rig="threePt" dir="t"/>
            </a:scene3d>
            <a:sp3d extrusionH="38100" prstMaterial="matte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95" name="Oval 94"/>
          <p:cNvSpPr/>
          <p:nvPr/>
        </p:nvSpPr>
        <p:spPr>
          <a:xfrm>
            <a:off x="5957759" y="2087850"/>
            <a:ext cx="914400" cy="914400"/>
          </a:xfrm>
          <a:prstGeom prst="ellipse">
            <a:avLst/>
          </a:prstGeom>
          <a:solidFill>
            <a:schemeClr val="accent2"/>
          </a:solidFill>
          <a:ln w="34925">
            <a:solidFill>
              <a:srgbClr val="FFFFFF"/>
            </a:solidFill>
          </a:ln>
          <a:effectLst>
            <a:outerShdw blurRad="381000" dir="2700000" sx="45000" sy="45000" algn="ctr">
              <a:srgbClr val="000000"/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1327150" prstMaterial="powder">
            <a:bevelT w="260350" h="50800" prst="hardEdge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6" name="Group 95"/>
          <p:cNvGrpSpPr/>
          <p:nvPr/>
        </p:nvGrpSpPr>
        <p:grpSpPr>
          <a:xfrm>
            <a:off x="3934786" y="1086038"/>
            <a:ext cx="4918784" cy="5506211"/>
            <a:chOff x="5128313" y="1987026"/>
            <a:chExt cx="4918784" cy="5506211"/>
          </a:xfrm>
        </p:grpSpPr>
        <p:sp>
          <p:nvSpPr>
            <p:cNvPr id="97" name="Pie 96"/>
            <p:cNvSpPr/>
            <p:nvPr/>
          </p:nvSpPr>
          <p:spPr>
            <a:xfrm rot="7800000">
              <a:off x="4885748" y="2229591"/>
              <a:ext cx="5403913" cy="4918784"/>
            </a:xfrm>
            <a:prstGeom prst="pie">
              <a:avLst>
                <a:gd name="adj1" fmla="val 344361"/>
                <a:gd name="adj2" fmla="val 751963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4925">
              <a:solidFill>
                <a:srgbClr val="FFFFFF"/>
              </a:solidFill>
            </a:ln>
            <a:effectLst>
              <a:glow rad="177800">
                <a:schemeClr val="accent4">
                  <a:lumMod val="60000"/>
                  <a:lumOff val="4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10799999" lon="14279999" rev="2640000"/>
              </a:camera>
              <a:lightRig rig="threePt" dir="t">
                <a:rot lat="0" lon="0" rev="14400000"/>
              </a:lightRig>
            </a:scene3d>
            <a:sp3d extrusionH="5080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8" name="Pie 97"/>
            <p:cNvSpPr/>
            <p:nvPr/>
          </p:nvSpPr>
          <p:spPr>
            <a:xfrm rot="8044004">
              <a:off x="4907242" y="2383645"/>
              <a:ext cx="5339156" cy="4880027"/>
            </a:xfrm>
            <a:prstGeom prst="pie">
              <a:avLst>
                <a:gd name="adj1" fmla="val 344361"/>
                <a:gd name="adj2" fmla="val 7519636"/>
              </a:avLst>
            </a:prstGeom>
            <a:blipFill dpi="0" rotWithShape="1">
              <a:blip r:embed="rId4"/>
              <a:srcRect/>
              <a:stretch>
                <a:fillRect l="14349" t="2791" r="19631" b="2791"/>
              </a:stretch>
            </a:blip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orthographicFront">
                <a:rot lat="10799999" lon="14279999" rev="2640000"/>
              </a:camera>
              <a:lightRig rig="threePt" dir="t">
                <a:rot lat="0" lon="0" rev="7800000"/>
              </a:lightRig>
            </a:scene3d>
            <a:sp3d extrusionH="381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19" name="Striped Right Arrow 118"/>
          <p:cNvSpPr/>
          <p:nvPr/>
        </p:nvSpPr>
        <p:spPr>
          <a:xfrm rot="11216951">
            <a:off x="2992047" y="2961494"/>
            <a:ext cx="3378863" cy="1097304"/>
          </a:xfrm>
          <a:prstGeom prst="stripedRightArrow">
            <a:avLst>
              <a:gd name="adj1" fmla="val 46039"/>
              <a:gd name="adj2" fmla="val 93112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>
              <a:rot lat="9000000" lon="13481043" rev="3701789"/>
            </a:camera>
            <a:lightRig rig="threePt" dir="t">
              <a:rot lat="0" lon="0" rev="0"/>
            </a:lightRig>
          </a:scene3d>
          <a:sp3d extrusionH="38100" prstMaterial="powde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Striped Right Arrow 119"/>
          <p:cNvSpPr/>
          <p:nvPr/>
        </p:nvSpPr>
        <p:spPr>
          <a:xfrm rot="3232613">
            <a:off x="4443179" y="1006212"/>
            <a:ext cx="3116355" cy="1012052"/>
          </a:xfrm>
          <a:prstGeom prst="stripedRightArrow">
            <a:avLst>
              <a:gd name="adj1" fmla="val 46039"/>
              <a:gd name="adj2" fmla="val 93112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>
              <a:rot lat="10200000" lon="6600000" rev="9000000"/>
            </a:camera>
            <a:lightRig rig="threePt" dir="t">
              <a:rot lat="0" lon="0" rev="0"/>
            </a:lightRig>
          </a:scene3d>
          <a:sp3d extrusionH="38100" prstMaterial="powde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oup 26"/>
          <p:cNvGrpSpPr/>
          <p:nvPr/>
        </p:nvGrpSpPr>
        <p:grpSpPr>
          <a:xfrm rot="265588">
            <a:off x="4826672" y="-297200"/>
            <a:ext cx="4725421" cy="5050632"/>
            <a:chOff x="5603207" y="647216"/>
            <a:chExt cx="5112645" cy="4831171"/>
          </a:xfrm>
          <a:scene3d>
            <a:camera prst="isometricTopUp">
              <a:rot lat="18988561" lon="19498140" rev="3098981"/>
            </a:camera>
            <a:lightRig rig="threePt" dir="t">
              <a:rot lat="0" lon="0" rev="20400000"/>
            </a:lightRig>
          </a:scene3d>
        </p:grpSpPr>
        <p:sp>
          <p:nvSpPr>
            <p:cNvPr id="28" name="Pie 27"/>
            <p:cNvSpPr/>
            <p:nvPr/>
          </p:nvSpPr>
          <p:spPr>
            <a:xfrm rot="21424007">
              <a:off x="5603207" y="709389"/>
              <a:ext cx="4923533" cy="4768998"/>
            </a:xfrm>
            <a:prstGeom prst="pie">
              <a:avLst>
                <a:gd name="adj1" fmla="val 344361"/>
                <a:gd name="adj2" fmla="val 7519636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rgbClr val="FFFFFF"/>
              </a:solidFill>
            </a:ln>
            <a:effectLst>
              <a:glow rad="266700">
                <a:schemeClr val="accent6">
                  <a:alpha val="40000"/>
                </a:scheme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p3d extrusionH="590550" prstMaterial="powder">
              <a:bevelT w="260350" h="50800" prst="softRound"/>
              <a:extrusionClr>
                <a:schemeClr val="bg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9" name="Pie 28"/>
            <p:cNvSpPr/>
            <p:nvPr/>
          </p:nvSpPr>
          <p:spPr>
            <a:xfrm rot="68011">
              <a:off x="5792320" y="647216"/>
              <a:ext cx="4923532" cy="4768998"/>
            </a:xfrm>
            <a:prstGeom prst="pie">
              <a:avLst>
                <a:gd name="adj1" fmla="val 344361"/>
                <a:gd name="adj2" fmla="val 7519636"/>
              </a:avLst>
            </a:prstGeom>
            <a:blipFill dpi="0" rotWithShape="1">
              <a:blip r:embed="rId5"/>
              <a:srcRect/>
              <a:stretch>
                <a:fillRect l="3371" t="6914" r="9081" b="6914"/>
              </a:stretch>
            </a:blip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p3d extrusionH="38100" prstMaterial="powde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21" name="Striped Right Arrow 120"/>
          <p:cNvSpPr/>
          <p:nvPr/>
        </p:nvSpPr>
        <p:spPr>
          <a:xfrm rot="10800000">
            <a:off x="6626403" y="2778908"/>
            <a:ext cx="3147966" cy="1022319"/>
          </a:xfrm>
          <a:prstGeom prst="stripedRightArrow">
            <a:avLst>
              <a:gd name="adj1" fmla="val 46039"/>
              <a:gd name="adj2" fmla="val 93112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>
              <a:rot lat="12600000" lon="13200000" rev="8400000"/>
            </a:camera>
            <a:lightRig rig="threePt" dir="t">
              <a:rot lat="0" lon="0" rev="2400000"/>
            </a:lightRig>
          </a:scene3d>
          <a:sp3d extrusionH="38100" prstMaterial="powde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33" y="755443"/>
            <a:ext cx="2154769" cy="1886867"/>
          </a:xfrm>
          <a:prstGeom prst="rect">
            <a:avLst/>
          </a:prstGeom>
        </p:spPr>
      </p:pic>
      <p:grpSp>
        <p:nvGrpSpPr>
          <p:cNvPr id="21" name="Group 47">
            <a:extLst>
              <a:ext uri="{FF2B5EF4-FFF2-40B4-BE49-F238E27FC236}">
                <a16:creationId xmlns:a16="http://schemas.microsoft.com/office/drawing/2014/main" id="{5DDBCC73-69C0-44B0-96C6-62676FD43851}"/>
              </a:ext>
            </a:extLst>
          </p:cNvPr>
          <p:cNvGrpSpPr/>
          <p:nvPr/>
        </p:nvGrpSpPr>
        <p:grpSpPr>
          <a:xfrm>
            <a:off x="194775" y="3465793"/>
            <a:ext cx="1581611" cy="2959550"/>
            <a:chOff x="8296730" y="3002073"/>
            <a:chExt cx="1581611" cy="2959550"/>
          </a:xfrm>
        </p:grpSpPr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C196EC3B-B84D-471A-8463-16F53A5F76E9}"/>
                </a:ext>
              </a:extLst>
            </p:cNvPr>
            <p:cNvSpPr/>
            <p:nvPr/>
          </p:nvSpPr>
          <p:spPr>
            <a:xfrm>
              <a:off x="8571108" y="3262987"/>
              <a:ext cx="720000" cy="720000"/>
            </a:xfrm>
            <a:prstGeom prst="rect">
              <a:avLst/>
            </a:prstGeom>
            <a:solidFill>
              <a:schemeClr val="accent2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balanced" dir="t"/>
            </a:scene3d>
            <a:sp3d extrusionH="1905000" prstMaterial="metal">
              <a:bevelT w="139700" prst="cross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" name="Rectangle 51">
              <a:extLst>
                <a:ext uri="{FF2B5EF4-FFF2-40B4-BE49-F238E27FC236}">
                  <a16:creationId xmlns:a16="http://schemas.microsoft.com/office/drawing/2014/main" id="{0CCABF59-C793-46B4-8648-7764EC797150}"/>
                </a:ext>
              </a:extLst>
            </p:cNvPr>
            <p:cNvSpPr/>
            <p:nvPr/>
          </p:nvSpPr>
          <p:spPr>
            <a:xfrm>
              <a:off x="8654929" y="5253737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1Top">
                  <a:rot lat="19702963" lon="19812936" rev="25765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2020</a:t>
              </a:r>
            </a:p>
          </p:txBody>
        </p:sp>
        <p:sp>
          <p:nvSpPr>
            <p:cNvPr id="25" name="Rectangle 52">
              <a:extLst>
                <a:ext uri="{FF2B5EF4-FFF2-40B4-BE49-F238E27FC236}">
                  <a16:creationId xmlns:a16="http://schemas.microsoft.com/office/drawing/2014/main" id="{06DFCA66-ED19-4C55-858D-9A1A969A2C75}"/>
                </a:ext>
              </a:extLst>
            </p:cNvPr>
            <p:cNvSpPr/>
            <p:nvPr/>
          </p:nvSpPr>
          <p:spPr>
            <a:xfrm>
              <a:off x="8296730" y="3002073"/>
              <a:ext cx="143180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perspectiveContrastingRightFacing">
                  <a:rot lat="1492776" lon="18996356" rev="214958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9 B$</a:t>
              </a:r>
              <a:endParaRPr lang="en-US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6" name="Group 53">
            <a:extLst>
              <a:ext uri="{FF2B5EF4-FFF2-40B4-BE49-F238E27FC236}">
                <a16:creationId xmlns:a16="http://schemas.microsoft.com/office/drawing/2014/main" id="{6BF0B61A-0D97-4078-A4A5-AC1A3C46B041}"/>
              </a:ext>
            </a:extLst>
          </p:cNvPr>
          <p:cNvGrpSpPr/>
          <p:nvPr/>
        </p:nvGrpSpPr>
        <p:grpSpPr>
          <a:xfrm>
            <a:off x="1370634" y="1522619"/>
            <a:ext cx="1782860" cy="4225799"/>
            <a:chOff x="10209108" y="868059"/>
            <a:chExt cx="1782860" cy="4225799"/>
          </a:xfrm>
        </p:grpSpPr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7E0A2C65-B116-4F82-B649-CD5F6D5D6784}"/>
                </a:ext>
              </a:extLst>
            </p:cNvPr>
            <p:cNvSpPr/>
            <p:nvPr/>
          </p:nvSpPr>
          <p:spPr>
            <a:xfrm>
              <a:off x="10659211" y="1164610"/>
              <a:ext cx="720000" cy="720000"/>
            </a:xfrm>
            <a:prstGeom prst="rect">
              <a:avLst/>
            </a:prstGeom>
            <a:solidFill>
              <a:schemeClr val="accent2"/>
            </a:solidFill>
            <a:ln w="34925">
              <a:solidFill>
                <a:srgbClr val="FFFFFF"/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balanced" dir="t"/>
            </a:scene3d>
            <a:sp3d extrusionH="3810000" prstMaterial="metal">
              <a:bevelT w="139700" prst="cross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Rectangle 55">
              <a:extLst>
                <a:ext uri="{FF2B5EF4-FFF2-40B4-BE49-F238E27FC236}">
                  <a16:creationId xmlns:a16="http://schemas.microsoft.com/office/drawing/2014/main" id="{54B4A232-A98B-4BF6-A7F8-0AAEDAC72C74}"/>
                </a:ext>
              </a:extLst>
            </p:cNvPr>
            <p:cNvSpPr/>
            <p:nvPr/>
          </p:nvSpPr>
          <p:spPr>
            <a:xfrm>
              <a:off x="10692620" y="438597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1Top">
                  <a:rot lat="19702963" lon="19812936" rev="25765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2024</a:t>
              </a:r>
            </a:p>
          </p:txBody>
        </p:sp>
        <p:sp>
          <p:nvSpPr>
            <p:cNvPr id="32" name="Rectangle 56">
              <a:extLst>
                <a:ext uri="{FF2B5EF4-FFF2-40B4-BE49-F238E27FC236}">
                  <a16:creationId xmlns:a16="http://schemas.microsoft.com/office/drawing/2014/main" id="{BE007B11-9FBF-4B56-A2F8-186C6A93CDD0}"/>
                </a:ext>
              </a:extLst>
            </p:cNvPr>
            <p:cNvSpPr/>
            <p:nvPr/>
          </p:nvSpPr>
          <p:spPr>
            <a:xfrm>
              <a:off x="10209108" y="868059"/>
              <a:ext cx="1782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perspectiveContrastingRightFacing">
                  <a:rot lat="1492776" lon="18996356" rev="21495859"/>
                </a:camera>
                <a:lightRig rig="threePt" dir="t"/>
              </a:scene3d>
              <a:sp3d extrusionH="95250">
                <a:extrusionClr>
                  <a:schemeClr val="tx1"/>
                </a:extrusionClr>
              </a:sp3d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15 B$</a:t>
              </a:r>
              <a:endParaRPr lang="en-US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3" name="Freeform 58">
            <a:extLst>
              <a:ext uri="{FF2B5EF4-FFF2-40B4-BE49-F238E27FC236}">
                <a16:creationId xmlns:a16="http://schemas.microsoft.com/office/drawing/2014/main" id="{FE05078D-09E8-4320-BEBE-110B2FA4D102}"/>
              </a:ext>
            </a:extLst>
          </p:cNvPr>
          <p:cNvSpPr/>
          <p:nvPr/>
        </p:nvSpPr>
        <p:spPr>
          <a:xfrm>
            <a:off x="1069102" y="3605685"/>
            <a:ext cx="1377586" cy="1572744"/>
          </a:xfrm>
          <a:custGeom>
            <a:avLst/>
            <a:gdLst>
              <a:gd name="connsiteX0" fmla="*/ 0 w 2147711"/>
              <a:gd name="connsiteY0" fmla="*/ 1806223 h 1806223"/>
              <a:gd name="connsiteX1" fmla="*/ 431800 w 2147711"/>
              <a:gd name="connsiteY1" fmla="*/ 1049867 h 1806223"/>
              <a:gd name="connsiteX2" fmla="*/ 728133 w 2147711"/>
              <a:gd name="connsiteY2" fmla="*/ 1255889 h 1806223"/>
              <a:gd name="connsiteX3" fmla="*/ 1047044 w 2147711"/>
              <a:gd name="connsiteY3" fmla="*/ 632178 h 1806223"/>
              <a:gd name="connsiteX4" fmla="*/ 1337733 w 2147711"/>
              <a:gd name="connsiteY4" fmla="*/ 903111 h 1806223"/>
              <a:gd name="connsiteX5" fmla="*/ 1670755 w 2147711"/>
              <a:gd name="connsiteY5" fmla="*/ 299156 h 1806223"/>
              <a:gd name="connsiteX6" fmla="*/ 1447800 w 2147711"/>
              <a:gd name="connsiteY6" fmla="*/ 158045 h 1806223"/>
              <a:gd name="connsiteX7" fmla="*/ 2071511 w 2147711"/>
              <a:gd name="connsiteY7" fmla="*/ 0 h 1806223"/>
              <a:gd name="connsiteX8" fmla="*/ 2147711 w 2147711"/>
              <a:gd name="connsiteY8" fmla="*/ 555978 h 1806223"/>
              <a:gd name="connsiteX9" fmla="*/ 1955800 w 2147711"/>
              <a:gd name="connsiteY9" fmla="*/ 434623 h 1806223"/>
              <a:gd name="connsiteX10" fmla="*/ 1360311 w 2147711"/>
              <a:gd name="connsiteY10" fmla="*/ 1140178 h 1806223"/>
              <a:gd name="connsiteX11" fmla="*/ 1114777 w 2147711"/>
              <a:gd name="connsiteY11" fmla="*/ 908756 h 1806223"/>
              <a:gd name="connsiteX12" fmla="*/ 773288 w 2147711"/>
              <a:gd name="connsiteY12" fmla="*/ 1413934 h 1806223"/>
              <a:gd name="connsiteX13" fmla="*/ 437444 w 2147711"/>
              <a:gd name="connsiteY13" fmla="*/ 1250245 h 1806223"/>
              <a:gd name="connsiteX14" fmla="*/ 0 w 2147711"/>
              <a:gd name="connsiteY14" fmla="*/ 1806223 h 180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7711" h="1806223">
                <a:moveTo>
                  <a:pt x="0" y="1806223"/>
                </a:moveTo>
                <a:lnTo>
                  <a:pt x="431800" y="1049867"/>
                </a:lnTo>
                <a:lnTo>
                  <a:pt x="728133" y="1255889"/>
                </a:lnTo>
                <a:lnTo>
                  <a:pt x="1047044" y="632178"/>
                </a:lnTo>
                <a:lnTo>
                  <a:pt x="1337733" y="903111"/>
                </a:lnTo>
                <a:lnTo>
                  <a:pt x="1670755" y="299156"/>
                </a:lnTo>
                <a:lnTo>
                  <a:pt x="1447800" y="158045"/>
                </a:lnTo>
                <a:lnTo>
                  <a:pt x="2071511" y="0"/>
                </a:lnTo>
                <a:lnTo>
                  <a:pt x="2147711" y="555978"/>
                </a:lnTo>
                <a:lnTo>
                  <a:pt x="1955800" y="434623"/>
                </a:lnTo>
                <a:lnTo>
                  <a:pt x="1360311" y="1140178"/>
                </a:lnTo>
                <a:lnTo>
                  <a:pt x="1114777" y="908756"/>
                </a:lnTo>
                <a:lnTo>
                  <a:pt x="773288" y="1413934"/>
                </a:lnTo>
                <a:lnTo>
                  <a:pt x="437444" y="1250245"/>
                </a:lnTo>
                <a:lnTo>
                  <a:pt x="0" y="1806223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409489" lon="19562971" rev="21086651"/>
            </a:camera>
            <a:lightRig rig="threePt" dir="t">
              <a:rot lat="0" lon="0" rev="0"/>
            </a:lightRig>
          </a:scene3d>
          <a:sp3d extrusionH="114300" prstMaterial="powder">
            <a:bevelT w="26035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02A5F89-3403-404B-B6F0-66467AFF68F1}"/>
              </a:ext>
            </a:extLst>
          </p:cNvPr>
          <p:cNvSpPr txBox="1"/>
          <p:nvPr/>
        </p:nvSpPr>
        <p:spPr>
          <a:xfrm>
            <a:off x="121134" y="6518031"/>
            <a:ext cx="7973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The Market for Neurotechnology: 2020-2024, Neurotech Reports, www.neurotechreports.com/pages/execsum.html</a:t>
            </a:r>
            <a:endParaRPr lang="en-US" sz="1200" i="1" dirty="0">
              <a:solidFill>
                <a:srgbClr val="212529"/>
              </a:solidFill>
              <a:effectLst/>
              <a:latin typeface="source-sans-pro"/>
            </a:endParaRPr>
          </a:p>
        </p:txBody>
      </p:sp>
    </p:spTree>
    <p:extLst>
      <p:ext uri="{BB962C8B-B14F-4D97-AF65-F5344CB8AC3E}">
        <p14:creationId xmlns:p14="http://schemas.microsoft.com/office/powerpoint/2010/main" val="33677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flipH="1">
            <a:off x="7421016" y="15397"/>
            <a:ext cx="4770983" cy="690200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3516 w 6995396"/>
              <a:gd name="connsiteY0" fmla="*/ 6953403 h 6953403"/>
              <a:gd name="connsiteX1" fmla="*/ 0 w 6995396"/>
              <a:gd name="connsiteY1" fmla="*/ 7620 h 6953403"/>
              <a:gd name="connsiteX2" fmla="*/ 6995396 w 6995396"/>
              <a:gd name="connsiteY2" fmla="*/ 0 h 6953403"/>
              <a:gd name="connsiteX3" fmla="*/ 5443053 w 6995396"/>
              <a:gd name="connsiteY3" fmla="*/ 6946509 h 6953403"/>
              <a:gd name="connsiteX4" fmla="*/ 3516 w 6995396"/>
              <a:gd name="connsiteY4" fmla="*/ 6953403 h 6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5396" h="6953403">
                <a:moveTo>
                  <a:pt x="3516" y="6953403"/>
                </a:moveTo>
                <a:lnTo>
                  <a:pt x="0" y="7620"/>
                </a:lnTo>
                <a:lnTo>
                  <a:pt x="6995396" y="0"/>
                </a:lnTo>
                <a:lnTo>
                  <a:pt x="5443053" y="6946509"/>
                </a:lnTo>
                <a:lnTo>
                  <a:pt x="3516" y="695340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6" name="Freeform 35"/>
          <p:cNvSpPr/>
          <p:nvPr/>
        </p:nvSpPr>
        <p:spPr>
          <a:xfrm rot="10800000">
            <a:off x="-2" y="-22863"/>
            <a:ext cx="12268202" cy="156712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TextBox 91"/>
          <p:cNvSpPr txBox="1"/>
          <p:nvPr/>
        </p:nvSpPr>
        <p:spPr>
          <a:xfrm>
            <a:off x="115741" y="18673"/>
            <a:ext cx="650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Prodotti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7767" y="1148736"/>
            <a:ext cx="2400300" cy="2400300"/>
            <a:chOff x="1407767" y="1148736"/>
            <a:chExt cx="2400300" cy="2400300"/>
          </a:xfrm>
        </p:grpSpPr>
        <p:pic>
          <p:nvPicPr>
            <p:cNvPr id="2050" name="Picture 2" descr="Risultati immagini per NEURONEXUS CUSTOM LAYOUT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184" y="1490596"/>
              <a:ext cx="1355467" cy="1084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1407767" y="1148736"/>
              <a:ext cx="2400300" cy="24003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 w="69850">
              <a:solidFill>
                <a:schemeClr val="accent2"/>
              </a:solidFill>
            </a:ln>
            <a:scene3d>
              <a:camera prst="orthographicFront"/>
              <a:lightRig rig="threePt" dir="t"/>
            </a:scene3d>
            <a:sp3d prstMaterial="dkEdge">
              <a:bevelT w="317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46143" y="2837844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Squada One" panose="020B0604020202020204"/>
                </a:rPr>
                <a:t>Custom design</a:t>
              </a:r>
              <a:endParaRPr lang="en-GB" dirty="0">
                <a:latin typeface="Squada One" panose="020B060402020202020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767" y="4312328"/>
            <a:ext cx="2400300" cy="2400300"/>
            <a:chOff x="1407767" y="4312328"/>
            <a:chExt cx="2400300" cy="2400300"/>
          </a:xfrm>
        </p:grpSpPr>
        <p:pic>
          <p:nvPicPr>
            <p:cNvPr id="2052" name="Picture 4" descr="Risultati immagini per embedded software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4420" y="4572925"/>
              <a:ext cx="1406994" cy="123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56"/>
            <p:cNvSpPr/>
            <p:nvPr/>
          </p:nvSpPr>
          <p:spPr>
            <a:xfrm>
              <a:off x="1407767" y="4312328"/>
              <a:ext cx="2400300" cy="24003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 w="69850">
              <a:solidFill>
                <a:schemeClr val="accent2"/>
              </a:solidFill>
            </a:ln>
            <a:scene3d>
              <a:camera prst="orthographicFront"/>
              <a:lightRig rig="threePt" dir="t"/>
            </a:scene3d>
            <a:sp3d prstMaterial="dkEdge">
              <a:bevelT w="317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25679" y="5805700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latin typeface="Squada One" panose="020B0604020202020204"/>
                </a:rPr>
                <a:t>Embedded </a:t>
              </a:r>
            </a:p>
            <a:p>
              <a:pPr algn="ctr"/>
              <a:r>
                <a:rPr lang="it-IT" dirty="0">
                  <a:latin typeface="Squada One" panose="020B0604020202020204"/>
                </a:rPr>
                <a:t>firmware</a:t>
              </a:r>
              <a:endParaRPr lang="en-GB" dirty="0">
                <a:latin typeface="Squada One" panose="020B060402020202020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402256" y="4312328"/>
            <a:ext cx="2400300" cy="2400300"/>
            <a:chOff x="8402256" y="4312328"/>
            <a:chExt cx="2400300" cy="2400300"/>
          </a:xfrm>
        </p:grpSpPr>
        <p:sp>
          <p:nvSpPr>
            <p:cNvPr id="59" name="Oval 58"/>
            <p:cNvSpPr/>
            <p:nvPr/>
          </p:nvSpPr>
          <p:spPr>
            <a:xfrm>
              <a:off x="8402256" y="4312328"/>
              <a:ext cx="2400300" cy="2400300"/>
            </a:xfrm>
            <a:prstGeom prst="ellipse">
              <a:avLst/>
            </a:prstGeom>
            <a:solidFill>
              <a:srgbClr val="3A3A3C">
                <a:alpha val="20000"/>
              </a:srgbClr>
            </a:solidFill>
            <a:ln w="6985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 w="317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875284" y="4633100"/>
              <a:ext cx="1454244" cy="1758756"/>
              <a:chOff x="7444619" y="2123928"/>
              <a:chExt cx="1454244" cy="1758756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7444619" y="3236353"/>
                <a:ext cx="14542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>
                    <a:latin typeface="Squada One" panose="020B0604020202020204"/>
                  </a:rPr>
                  <a:t>Integrazione</a:t>
                </a:r>
              </a:p>
              <a:p>
                <a:pPr algn="ctr"/>
                <a:r>
                  <a:rPr lang="it-IT" dirty="0">
                    <a:latin typeface="Squada One" panose="020B0604020202020204"/>
                  </a:rPr>
                  <a:t>Hardware </a:t>
                </a:r>
              </a:p>
            </p:txBody>
          </p:sp>
          <p:pic>
            <p:nvPicPr>
              <p:cNvPr id="2062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730182" y="2123928"/>
                <a:ext cx="982662" cy="1324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8352563" y="1148736"/>
            <a:ext cx="2400300" cy="2400300"/>
            <a:chOff x="8352563" y="798626"/>
            <a:chExt cx="2400300" cy="2400300"/>
          </a:xfrm>
        </p:grpSpPr>
        <p:sp>
          <p:nvSpPr>
            <p:cNvPr id="68" name="Oval 67"/>
            <p:cNvSpPr/>
            <p:nvPr/>
          </p:nvSpPr>
          <p:spPr>
            <a:xfrm>
              <a:off x="8352563" y="798626"/>
              <a:ext cx="2400300" cy="2400300"/>
            </a:xfrm>
            <a:prstGeom prst="ellipse">
              <a:avLst/>
            </a:prstGeom>
            <a:solidFill>
              <a:srgbClr val="3A3A3C">
                <a:alpha val="20000"/>
              </a:srgbClr>
            </a:solidFill>
            <a:ln w="6985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 w="317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8748316" y="1009445"/>
              <a:ext cx="1608795" cy="1978662"/>
              <a:chOff x="9002018" y="4404084"/>
              <a:chExt cx="1608795" cy="19786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002018" y="4404084"/>
                <a:ext cx="1608795" cy="1608795"/>
                <a:chOff x="8065429" y="3663337"/>
                <a:chExt cx="1608795" cy="1608795"/>
              </a:xfrm>
            </p:grpSpPr>
            <p:pic>
              <p:nvPicPr>
                <p:cNvPr id="2060" name="Picture 12" descr="Risultati immagini per traini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65429" y="3663337"/>
                  <a:ext cx="1608795" cy="16087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Rounded Rectangle 7"/>
                <p:cNvSpPr/>
                <p:nvPr/>
              </p:nvSpPr>
              <p:spPr>
                <a:xfrm>
                  <a:off x="8854662" y="3956120"/>
                  <a:ext cx="485030" cy="36615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1246"/>
                <a:stretch/>
              </p:blipFill>
              <p:spPr>
                <a:xfrm>
                  <a:off x="8921667" y="3976414"/>
                  <a:ext cx="354789" cy="337501"/>
                </a:xfrm>
                <a:prstGeom prst="rect">
                  <a:avLst/>
                </a:prstGeom>
              </p:spPr>
            </p:pic>
          </p:grpSp>
          <p:sp>
            <p:nvSpPr>
              <p:cNvPr id="45" name="TextBox 44"/>
              <p:cNvSpPr txBox="1"/>
              <p:nvPr/>
            </p:nvSpPr>
            <p:spPr>
              <a:xfrm>
                <a:off x="9301598" y="6013414"/>
                <a:ext cx="1009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Squada One" panose="020B0604020202020204"/>
                  </a:rPr>
                  <a:t>Training</a:t>
                </a:r>
                <a:endParaRPr lang="en-GB" dirty="0">
                  <a:latin typeface="Squada One" panose="020B0604020202020204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1000"/>
                    </a14:imgEffect>
                    <a14:imgEffect>
                      <a14:brightnessContrast bright="5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61" t="41119" r="35231" b="34046"/>
          <a:stretch/>
        </p:blipFill>
        <p:spPr>
          <a:xfrm>
            <a:off x="4477281" y="2829149"/>
            <a:ext cx="3337422" cy="174377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91159" y="1742217"/>
            <a:ext cx="4007528" cy="4007528"/>
            <a:chOff x="8402256" y="4312328"/>
            <a:chExt cx="2400300" cy="2400300"/>
          </a:xfrm>
        </p:grpSpPr>
        <p:sp>
          <p:nvSpPr>
            <p:cNvPr id="29" name="Oval 28"/>
            <p:cNvSpPr/>
            <p:nvPr/>
          </p:nvSpPr>
          <p:spPr>
            <a:xfrm>
              <a:off x="8402256" y="4312328"/>
              <a:ext cx="2400300" cy="2400300"/>
            </a:xfrm>
            <a:prstGeom prst="ellipse">
              <a:avLst/>
            </a:prstGeom>
            <a:solidFill>
              <a:srgbClr val="3A3A3C">
                <a:alpha val="20000"/>
              </a:srgbClr>
            </a:solidFill>
            <a:ln w="6985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 w="3175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109294" y="6001351"/>
              <a:ext cx="986231" cy="221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latin typeface="Squada One" panose="020B0604020202020204"/>
                </a:rPr>
                <a:t>Sonde Neurali</a:t>
              </a:r>
              <a:endParaRPr lang="en-GB" dirty="0">
                <a:latin typeface="Squada One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07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 flipV="1">
            <a:off x="3519267" y="0"/>
            <a:ext cx="8672733" cy="1570306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27"/>
          <p:cNvSpPr/>
          <p:nvPr/>
        </p:nvSpPr>
        <p:spPr>
          <a:xfrm>
            <a:off x="0" y="3416300"/>
            <a:ext cx="12192000" cy="34483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8214461" y="60938"/>
            <a:ext cx="3921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36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la filiera produttiva</a:t>
            </a:r>
            <a:endParaRPr lang="en-GB" sz="3600" b="1" cap="small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quada One" panose="020B0604020202020204"/>
            </a:endParaRPr>
          </a:p>
        </p:txBody>
      </p:sp>
      <p:sp>
        <p:nvSpPr>
          <p:cNvPr id="28" name="TextBox 47">
            <a:extLst>
              <a:ext uri="{FF2B5EF4-FFF2-40B4-BE49-F238E27FC236}">
                <a16:creationId xmlns:a16="http://schemas.microsoft.com/office/drawing/2014/main" id="{B30E8976-C66F-4456-94B1-26FCFC6ACA41}"/>
              </a:ext>
            </a:extLst>
          </p:cNvPr>
          <p:cNvSpPr txBox="1"/>
          <p:nvPr/>
        </p:nvSpPr>
        <p:spPr>
          <a:xfrm flipH="1">
            <a:off x="3187092" y="4189590"/>
            <a:ext cx="272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dirty="0">
                <a:solidFill>
                  <a:prstClr val="black"/>
                </a:solidFill>
                <a:latin typeface="Sqauda One"/>
              </a:rPr>
              <a:t>Produzione Wafer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qauda One"/>
            </a:endParaRPr>
          </a:p>
        </p:txBody>
      </p:sp>
      <p:sp>
        <p:nvSpPr>
          <p:cNvPr id="29" name="TextBox 108">
            <a:extLst>
              <a:ext uri="{FF2B5EF4-FFF2-40B4-BE49-F238E27FC236}">
                <a16:creationId xmlns:a16="http://schemas.microsoft.com/office/drawing/2014/main" id="{7CA4DB95-E1A8-4BF0-96B8-283DFC684DC3}"/>
              </a:ext>
            </a:extLst>
          </p:cNvPr>
          <p:cNvSpPr txBox="1"/>
          <p:nvPr/>
        </p:nvSpPr>
        <p:spPr>
          <a:xfrm>
            <a:off x="111944" y="1142270"/>
            <a:ext cx="8605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uLnTx/>
                <a:uFillTx/>
                <a:latin typeface="Squada One" panose="020B0604020202020204"/>
              </a:rPr>
              <a:t>Fabbricazione che sfrutta</a:t>
            </a:r>
            <a:r>
              <a:rPr kumimoji="0" lang="it-IT" sz="200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uLnTx/>
                <a:uFillTx/>
                <a:latin typeface="Squada One" panose="020B0604020202020204"/>
              </a:rPr>
              <a:t> i processi commerciali per la produzione e la lavorazione di componenti microelettronici (</a:t>
            </a:r>
            <a:r>
              <a:rPr kumimoji="0" lang="it-IT" sz="20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uLnTx/>
                <a:uFillTx/>
                <a:latin typeface="Squada One" panose="020B0604020202020204"/>
              </a:rPr>
              <a:t>grandi volumi in tempi brevi</a:t>
            </a:r>
            <a:r>
              <a:rPr kumimoji="0" lang="it-IT" sz="200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uLnTx/>
                <a:uFillTx/>
                <a:latin typeface="Squada One" panose="020B0604020202020204"/>
              </a:rPr>
              <a:t>)</a:t>
            </a:r>
            <a:endParaRPr kumimoji="0" lang="it-IT" sz="2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uLnTx/>
              <a:uFillTx/>
              <a:latin typeface="Squada One" panose="020B0604020202020204"/>
            </a:endParaRPr>
          </a:p>
        </p:txBody>
      </p:sp>
      <p:pic>
        <p:nvPicPr>
          <p:cNvPr id="30" name="img743834" descr="dc8f8687-85cb-41fe-9da8-2fe97e2f2813">
            <a:extLst>
              <a:ext uri="{FF2B5EF4-FFF2-40B4-BE49-F238E27FC236}">
                <a16:creationId xmlns:a16="http://schemas.microsoft.com/office/drawing/2014/main" id="{49C6C43C-B027-47B4-B819-4F2B5B218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2" t="18162" r="26185" b="13146"/>
          <a:stretch/>
        </p:blipFill>
        <p:spPr bwMode="auto">
          <a:xfrm flipV="1">
            <a:off x="568367" y="2347163"/>
            <a:ext cx="2094419" cy="208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0">
            <a:solidFill>
              <a:schemeClr val="accent2"/>
            </a:solidFill>
          </a:ln>
          <a:effectLst/>
          <a:scene3d>
            <a:camera prst="orthographicFront"/>
            <a:lightRig rig="threePt" dir="t"/>
          </a:scene3d>
          <a:sp3d>
            <a:contourClr>
              <a:schemeClr val="accent5"/>
            </a:contourClr>
          </a:sp3d>
        </p:spPr>
      </p:pic>
      <p:pic>
        <p:nvPicPr>
          <p:cNvPr id="31" name="Picture 113">
            <a:extLst>
              <a:ext uri="{FF2B5EF4-FFF2-40B4-BE49-F238E27FC236}">
                <a16:creationId xmlns:a16="http://schemas.microsoft.com/office/drawing/2014/main" id="{9AAD005F-6A87-4DB3-B3FB-C2E8308D30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7" t="2588" b="2588"/>
          <a:stretch/>
        </p:blipFill>
        <p:spPr>
          <a:xfrm>
            <a:off x="9160394" y="2347163"/>
            <a:ext cx="2314728" cy="2074419"/>
          </a:xfrm>
          <a:prstGeom prst="round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32" name="Picture 20482">
            <a:extLst>
              <a:ext uri="{FF2B5EF4-FFF2-40B4-BE49-F238E27FC236}">
                <a16:creationId xmlns:a16="http://schemas.microsoft.com/office/drawing/2014/main" id="{5233E2CA-14C2-4718-BF68-49E7A67DC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36" y="2796519"/>
            <a:ext cx="2253808" cy="1264963"/>
          </a:xfrm>
          <a:prstGeom prst="roundRect">
            <a:avLst/>
          </a:prstGeom>
          <a:ln w="50800">
            <a:solidFill>
              <a:schemeClr val="bg2"/>
            </a:solidFill>
          </a:ln>
        </p:spPr>
      </p:pic>
      <p:sp>
        <p:nvSpPr>
          <p:cNvPr id="33" name="Right Arrow 20484">
            <a:extLst>
              <a:ext uri="{FF2B5EF4-FFF2-40B4-BE49-F238E27FC236}">
                <a16:creationId xmlns:a16="http://schemas.microsoft.com/office/drawing/2014/main" id="{48045026-3E5C-46D1-A3B6-89AC44C0D75F}"/>
              </a:ext>
            </a:extLst>
          </p:cNvPr>
          <p:cNvSpPr/>
          <p:nvPr/>
        </p:nvSpPr>
        <p:spPr>
          <a:xfrm>
            <a:off x="2854813" y="3282946"/>
            <a:ext cx="281484" cy="292108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121">
            <a:extLst>
              <a:ext uri="{FF2B5EF4-FFF2-40B4-BE49-F238E27FC236}">
                <a16:creationId xmlns:a16="http://schemas.microsoft.com/office/drawing/2014/main" id="{6B37FF1D-7124-403D-B15A-E260FC3A44C8}"/>
              </a:ext>
            </a:extLst>
          </p:cNvPr>
          <p:cNvSpPr/>
          <p:nvPr/>
        </p:nvSpPr>
        <p:spPr>
          <a:xfrm>
            <a:off x="5805166" y="3282946"/>
            <a:ext cx="281484" cy="292108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20485">
            <a:extLst>
              <a:ext uri="{FF2B5EF4-FFF2-40B4-BE49-F238E27FC236}">
                <a16:creationId xmlns:a16="http://schemas.microsoft.com/office/drawing/2014/main" id="{F2BBEE6A-D0F0-4ABA-8828-633A56FDE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694" y="2795450"/>
            <a:ext cx="1890360" cy="1267100"/>
          </a:xfrm>
          <a:prstGeom prst="roundRect">
            <a:avLst/>
          </a:prstGeom>
          <a:ln w="50800">
            <a:solidFill>
              <a:schemeClr val="bg2"/>
            </a:solidFill>
          </a:ln>
        </p:spPr>
      </p:pic>
      <p:sp>
        <p:nvSpPr>
          <p:cNvPr id="36" name="TextBox 123">
            <a:extLst>
              <a:ext uri="{FF2B5EF4-FFF2-40B4-BE49-F238E27FC236}">
                <a16:creationId xmlns:a16="http://schemas.microsoft.com/office/drawing/2014/main" id="{667B4BCB-34FF-4AA2-8A77-57AABED1A01B}"/>
              </a:ext>
            </a:extLst>
          </p:cNvPr>
          <p:cNvSpPr txBox="1"/>
          <p:nvPr/>
        </p:nvSpPr>
        <p:spPr>
          <a:xfrm flipH="1">
            <a:off x="5763531" y="4189590"/>
            <a:ext cx="305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  <a:latin typeface="Sqauda One"/>
              </a:rPr>
              <a:t>Post-processing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  <a:latin typeface="Sqauda One"/>
              </a:rPr>
              <a:t> &amp; chip-mounting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qauda One"/>
            </a:endParaRPr>
          </a:p>
        </p:txBody>
      </p:sp>
      <p:sp>
        <p:nvSpPr>
          <p:cNvPr id="37" name="Right Arrow 125">
            <a:extLst>
              <a:ext uri="{FF2B5EF4-FFF2-40B4-BE49-F238E27FC236}">
                <a16:creationId xmlns:a16="http://schemas.microsoft.com/office/drawing/2014/main" id="{76D334D8-FABC-4D17-BF67-2136DA89F26E}"/>
              </a:ext>
            </a:extLst>
          </p:cNvPr>
          <p:cNvSpPr/>
          <p:nvPr/>
        </p:nvSpPr>
        <p:spPr>
          <a:xfrm>
            <a:off x="8502644" y="3282946"/>
            <a:ext cx="281484" cy="292108"/>
          </a:xfrm>
          <a:prstGeom prst="righ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4D767898-9A84-4110-AEAC-6E43C565B4E8}"/>
              </a:ext>
            </a:extLst>
          </p:cNvPr>
          <p:cNvGrpSpPr/>
          <p:nvPr/>
        </p:nvGrpSpPr>
        <p:grpSpPr>
          <a:xfrm>
            <a:off x="511739" y="4675407"/>
            <a:ext cx="2330063" cy="369332"/>
            <a:chOff x="581029" y="6111962"/>
            <a:chExt cx="2330063" cy="369332"/>
          </a:xfrm>
        </p:grpSpPr>
        <p:sp>
          <p:nvSpPr>
            <p:cNvPr id="39" name="TextBox 20483">
              <a:extLst>
                <a:ext uri="{FF2B5EF4-FFF2-40B4-BE49-F238E27FC236}">
                  <a16:creationId xmlns:a16="http://schemas.microsoft.com/office/drawing/2014/main" id="{80658ABA-7E76-4BFE-BED3-74BD37557D45}"/>
                </a:ext>
              </a:extLst>
            </p:cNvPr>
            <p:cNvSpPr txBox="1"/>
            <p:nvPr/>
          </p:nvSpPr>
          <p:spPr>
            <a:xfrm>
              <a:off x="2046753" y="611196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quada One" panose="020B0604020202020204"/>
                </a:rPr>
                <a:t>design</a:t>
              </a:r>
            </a:p>
          </p:txBody>
        </p:sp>
        <p:pic>
          <p:nvPicPr>
            <p:cNvPr id="40" name="Picture 89">
              <a:extLst>
                <a:ext uri="{FF2B5EF4-FFF2-40B4-BE49-F238E27FC236}">
                  <a16:creationId xmlns:a16="http://schemas.microsoft.com/office/drawing/2014/main" id="{35F88BF9-3707-4FFD-BD8E-D601FEE4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29" y="6168562"/>
              <a:ext cx="1435688" cy="256132"/>
            </a:xfrm>
            <a:prstGeom prst="rect">
              <a:avLst/>
            </a:prstGeom>
          </p:spPr>
        </p:pic>
      </p:grpSp>
      <p:grpSp>
        <p:nvGrpSpPr>
          <p:cNvPr id="41" name="Group 14">
            <a:extLst>
              <a:ext uri="{FF2B5EF4-FFF2-40B4-BE49-F238E27FC236}">
                <a16:creationId xmlns:a16="http://schemas.microsoft.com/office/drawing/2014/main" id="{C1BC6AA5-AB7C-41C7-8712-E599E5E8958F}"/>
              </a:ext>
            </a:extLst>
          </p:cNvPr>
          <p:cNvGrpSpPr/>
          <p:nvPr/>
        </p:nvGrpSpPr>
        <p:grpSpPr>
          <a:xfrm>
            <a:off x="9190606" y="4685769"/>
            <a:ext cx="2325675" cy="369332"/>
            <a:chOff x="9266205" y="6291253"/>
            <a:chExt cx="2325675" cy="369332"/>
          </a:xfrm>
        </p:grpSpPr>
        <p:pic>
          <p:nvPicPr>
            <p:cNvPr id="42" name="Picture 124">
              <a:extLst>
                <a:ext uri="{FF2B5EF4-FFF2-40B4-BE49-F238E27FC236}">
                  <a16:creationId xmlns:a16="http://schemas.microsoft.com/office/drawing/2014/main" id="{09044590-BFD8-4E4A-A4FD-A65759E2C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6205" y="6347853"/>
              <a:ext cx="1435688" cy="256132"/>
            </a:xfrm>
            <a:prstGeom prst="rect">
              <a:avLst/>
            </a:prstGeom>
          </p:spPr>
        </p:pic>
        <p:sp>
          <p:nvSpPr>
            <p:cNvPr id="43" name="TextBox 90">
              <a:extLst>
                <a:ext uri="{FF2B5EF4-FFF2-40B4-BE49-F238E27FC236}">
                  <a16:creationId xmlns:a16="http://schemas.microsoft.com/office/drawing/2014/main" id="{EB387B77-BD7C-4B5E-9DD3-B1117E744482}"/>
                </a:ext>
              </a:extLst>
            </p:cNvPr>
            <p:cNvSpPr txBox="1"/>
            <p:nvPr/>
          </p:nvSpPr>
          <p:spPr>
            <a:xfrm>
              <a:off x="10701893" y="6291253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quada One" panose="020B0604020202020204"/>
                </a:rPr>
                <a:t>probes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0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 animBg="1"/>
      <p:bldP spid="34" grpId="0" animBg="1"/>
      <p:bldP spid="36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8508083" y="-28949"/>
            <a:ext cx="3701727" cy="7036038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  <a:gd name="connsiteX0" fmla="*/ 0 w 8672733"/>
              <a:gd name="connsiteY0" fmla="*/ 3756074 h 3756074"/>
              <a:gd name="connsiteX1" fmla="*/ 3888169 w 8672733"/>
              <a:gd name="connsiteY1" fmla="*/ 2070481 h 3756074"/>
              <a:gd name="connsiteX2" fmla="*/ 8672733 w 8672733"/>
              <a:gd name="connsiteY2" fmla="*/ 0 h 3756074"/>
              <a:gd name="connsiteX3" fmla="*/ 8672733 w 8672733"/>
              <a:gd name="connsiteY3" fmla="*/ 3756074 h 3756074"/>
              <a:gd name="connsiteX4" fmla="*/ 0 w 8672733"/>
              <a:gd name="connsiteY4" fmla="*/ 3756074 h 3756074"/>
              <a:gd name="connsiteX0" fmla="*/ 0 w 8672733"/>
              <a:gd name="connsiteY0" fmla="*/ 3756074 h 3756074"/>
              <a:gd name="connsiteX1" fmla="*/ 3759709 w 8672733"/>
              <a:gd name="connsiteY1" fmla="*/ 2128856 h 3756074"/>
              <a:gd name="connsiteX2" fmla="*/ 8672733 w 8672733"/>
              <a:gd name="connsiteY2" fmla="*/ 0 h 3756074"/>
              <a:gd name="connsiteX3" fmla="*/ 8672733 w 8672733"/>
              <a:gd name="connsiteY3" fmla="*/ 3756074 h 3756074"/>
              <a:gd name="connsiteX4" fmla="*/ 0 w 8672733"/>
              <a:gd name="connsiteY4" fmla="*/ 3756074 h 3756074"/>
              <a:gd name="connsiteX0" fmla="*/ 0 w 5019998"/>
              <a:gd name="connsiteY0" fmla="*/ 3779424 h 3779424"/>
              <a:gd name="connsiteX1" fmla="*/ 106974 w 5019998"/>
              <a:gd name="connsiteY1" fmla="*/ 2128856 h 3779424"/>
              <a:gd name="connsiteX2" fmla="*/ 5019998 w 5019998"/>
              <a:gd name="connsiteY2" fmla="*/ 0 h 3779424"/>
              <a:gd name="connsiteX3" fmla="*/ 5019998 w 5019998"/>
              <a:gd name="connsiteY3" fmla="*/ 3756074 h 3779424"/>
              <a:gd name="connsiteX4" fmla="*/ 0 w 5019998"/>
              <a:gd name="connsiteY4" fmla="*/ 3779424 h 3779424"/>
              <a:gd name="connsiteX0" fmla="*/ 0 w 6119000"/>
              <a:gd name="connsiteY0" fmla="*/ 7872755 h 7872755"/>
              <a:gd name="connsiteX1" fmla="*/ 1205976 w 6119000"/>
              <a:gd name="connsiteY1" fmla="*/ 2128856 h 7872755"/>
              <a:gd name="connsiteX2" fmla="*/ 6119000 w 6119000"/>
              <a:gd name="connsiteY2" fmla="*/ 0 h 7872755"/>
              <a:gd name="connsiteX3" fmla="*/ 6119000 w 6119000"/>
              <a:gd name="connsiteY3" fmla="*/ 3756074 h 7872755"/>
              <a:gd name="connsiteX4" fmla="*/ 0 w 6119000"/>
              <a:gd name="connsiteY4" fmla="*/ 7872755 h 7872755"/>
              <a:gd name="connsiteX0" fmla="*/ 0 w 6119000"/>
              <a:gd name="connsiteY0" fmla="*/ 7872755 h 7893262"/>
              <a:gd name="connsiteX1" fmla="*/ 1205976 w 6119000"/>
              <a:gd name="connsiteY1" fmla="*/ 2128856 h 7893262"/>
              <a:gd name="connsiteX2" fmla="*/ 6119000 w 6119000"/>
              <a:gd name="connsiteY2" fmla="*/ 0 h 7893262"/>
              <a:gd name="connsiteX3" fmla="*/ 6063705 w 6119000"/>
              <a:gd name="connsiteY3" fmla="*/ 7893262 h 7893262"/>
              <a:gd name="connsiteX4" fmla="*/ 0 w 6119000"/>
              <a:gd name="connsiteY4" fmla="*/ 7872755 h 7893262"/>
              <a:gd name="connsiteX0" fmla="*/ 0 w 6119000"/>
              <a:gd name="connsiteY0" fmla="*/ 7872755 h 7893262"/>
              <a:gd name="connsiteX1" fmla="*/ 1793493 w 6119000"/>
              <a:gd name="connsiteY1" fmla="*/ 2143474 h 7893262"/>
              <a:gd name="connsiteX2" fmla="*/ 6119000 w 6119000"/>
              <a:gd name="connsiteY2" fmla="*/ 0 h 7893262"/>
              <a:gd name="connsiteX3" fmla="*/ 6063705 w 6119000"/>
              <a:gd name="connsiteY3" fmla="*/ 7893262 h 7893262"/>
              <a:gd name="connsiteX4" fmla="*/ 0 w 6119000"/>
              <a:gd name="connsiteY4" fmla="*/ 7872755 h 7893262"/>
              <a:gd name="connsiteX0" fmla="*/ 0 w 6119000"/>
              <a:gd name="connsiteY0" fmla="*/ 7872755 h 7893262"/>
              <a:gd name="connsiteX1" fmla="*/ 2070872 w 6119000"/>
              <a:gd name="connsiteY1" fmla="*/ 1526790 h 7893262"/>
              <a:gd name="connsiteX2" fmla="*/ 6119000 w 6119000"/>
              <a:gd name="connsiteY2" fmla="*/ 0 h 7893262"/>
              <a:gd name="connsiteX3" fmla="*/ 6063705 w 6119000"/>
              <a:gd name="connsiteY3" fmla="*/ 7893262 h 7893262"/>
              <a:gd name="connsiteX4" fmla="*/ 0 w 6119000"/>
              <a:gd name="connsiteY4" fmla="*/ 7872755 h 7893262"/>
              <a:gd name="connsiteX0" fmla="*/ 0 w 6065180"/>
              <a:gd name="connsiteY0" fmla="*/ 6353071 h 6373578"/>
              <a:gd name="connsiteX1" fmla="*/ 2070872 w 6065180"/>
              <a:gd name="connsiteY1" fmla="*/ 7106 h 6373578"/>
              <a:gd name="connsiteX2" fmla="*/ 6065180 w 6065180"/>
              <a:gd name="connsiteY2" fmla="*/ 0 h 6373578"/>
              <a:gd name="connsiteX3" fmla="*/ 6063705 w 6065180"/>
              <a:gd name="connsiteY3" fmla="*/ 6373578 h 6373578"/>
              <a:gd name="connsiteX4" fmla="*/ 0 w 6065180"/>
              <a:gd name="connsiteY4" fmla="*/ 6353071 h 637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180" h="6373578">
                <a:moveTo>
                  <a:pt x="0" y="6353071"/>
                </a:moveTo>
                <a:lnTo>
                  <a:pt x="2070872" y="7106"/>
                </a:lnTo>
                <a:lnTo>
                  <a:pt x="6065180" y="0"/>
                </a:lnTo>
                <a:cubicBezTo>
                  <a:pt x="6064688" y="2124526"/>
                  <a:pt x="6064197" y="4249052"/>
                  <a:pt x="6063705" y="6373578"/>
                </a:cubicBezTo>
                <a:lnTo>
                  <a:pt x="0" y="635307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-465826" y="-18629"/>
            <a:ext cx="6331788" cy="6909229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46826 w 8323564"/>
              <a:gd name="connsiteY0" fmla="*/ 6931269 h 6938889"/>
              <a:gd name="connsiteX1" fmla="*/ 0 w 8323564"/>
              <a:gd name="connsiteY1" fmla="*/ 0 h 6938889"/>
              <a:gd name="connsiteX2" fmla="*/ 8323564 w 8323564"/>
              <a:gd name="connsiteY2" fmla="*/ 38100 h 6938889"/>
              <a:gd name="connsiteX3" fmla="*/ 5443053 w 8323564"/>
              <a:gd name="connsiteY3" fmla="*/ 6938889 h 6938889"/>
              <a:gd name="connsiteX4" fmla="*/ 46826 w 8323564"/>
              <a:gd name="connsiteY4" fmla="*/ 6931269 h 6938889"/>
              <a:gd name="connsiteX0" fmla="*/ 46826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46826 w 8323564"/>
              <a:gd name="connsiteY4" fmla="*/ 6931269 h 6954129"/>
              <a:gd name="connsiteX0" fmla="*/ 12288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12288 w 8323564"/>
              <a:gd name="connsiteY4" fmla="*/ 6931269 h 6954129"/>
              <a:gd name="connsiteX0" fmla="*/ 3654 w 8323564"/>
              <a:gd name="connsiteY0" fmla="*/ 6938612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3654 w 8323564"/>
              <a:gd name="connsiteY4" fmla="*/ 6938612 h 6954129"/>
              <a:gd name="connsiteX0" fmla="*/ 3654 w 8332199"/>
              <a:gd name="connsiteY0" fmla="*/ 6944567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3654 w 8332199"/>
              <a:gd name="connsiteY4" fmla="*/ 6944567 h 6960084"/>
              <a:gd name="connsiteX0" fmla="*/ 3654 w 8332199"/>
              <a:gd name="connsiteY0" fmla="*/ 6944567 h 38709983"/>
              <a:gd name="connsiteX1" fmla="*/ 0 w 8332199"/>
              <a:gd name="connsiteY1" fmla="*/ 5955 h 38709983"/>
              <a:gd name="connsiteX2" fmla="*/ 8332199 w 8332199"/>
              <a:gd name="connsiteY2" fmla="*/ 0 h 38709983"/>
              <a:gd name="connsiteX3" fmla="*/ 5431811 w 8332199"/>
              <a:gd name="connsiteY3" fmla="*/ 38709983 h 38709983"/>
              <a:gd name="connsiteX4" fmla="*/ 3654 w 8332199"/>
              <a:gd name="connsiteY4" fmla="*/ 6944567 h 38709983"/>
              <a:gd name="connsiteX0" fmla="*/ 0 w 8691527"/>
              <a:gd name="connsiteY0" fmla="*/ 39212536 h 39212536"/>
              <a:gd name="connsiteX1" fmla="*/ 359328 w 8691527"/>
              <a:gd name="connsiteY1" fmla="*/ 5955 h 39212536"/>
              <a:gd name="connsiteX2" fmla="*/ 8691527 w 8691527"/>
              <a:gd name="connsiteY2" fmla="*/ 0 h 39212536"/>
              <a:gd name="connsiteX3" fmla="*/ 5791139 w 8691527"/>
              <a:gd name="connsiteY3" fmla="*/ 38709983 h 39212536"/>
              <a:gd name="connsiteX4" fmla="*/ 0 w 8691527"/>
              <a:gd name="connsiteY4" fmla="*/ 39212536 h 39212536"/>
              <a:gd name="connsiteX0" fmla="*/ 0 w 8691527"/>
              <a:gd name="connsiteY0" fmla="*/ 39212536 h 39212536"/>
              <a:gd name="connsiteX1" fmla="*/ 359328 w 8691527"/>
              <a:gd name="connsiteY1" fmla="*/ 5955 h 39212536"/>
              <a:gd name="connsiteX2" fmla="*/ 8691527 w 8691527"/>
              <a:gd name="connsiteY2" fmla="*/ 0 h 39212536"/>
              <a:gd name="connsiteX3" fmla="*/ 1956143 w 8691527"/>
              <a:gd name="connsiteY3" fmla="*/ 39006019 h 39212536"/>
              <a:gd name="connsiteX4" fmla="*/ 0 w 8691527"/>
              <a:gd name="connsiteY4" fmla="*/ 39212536 h 39212536"/>
              <a:gd name="connsiteX0" fmla="*/ 0 w 4477765"/>
              <a:gd name="connsiteY0" fmla="*/ 39206582 h 39206582"/>
              <a:gd name="connsiteX1" fmla="*/ 359328 w 4477765"/>
              <a:gd name="connsiteY1" fmla="*/ 1 h 39206582"/>
              <a:gd name="connsiteX2" fmla="*/ 4477765 w 4477765"/>
              <a:gd name="connsiteY2" fmla="*/ 142061 h 39206582"/>
              <a:gd name="connsiteX3" fmla="*/ 1956143 w 4477765"/>
              <a:gd name="connsiteY3" fmla="*/ 39000065 h 39206582"/>
              <a:gd name="connsiteX4" fmla="*/ 0 w 4477765"/>
              <a:gd name="connsiteY4" fmla="*/ 39206582 h 39206582"/>
              <a:gd name="connsiteX0" fmla="*/ 0 w 4477765"/>
              <a:gd name="connsiteY0" fmla="*/ 39206582 h 39206582"/>
              <a:gd name="connsiteX1" fmla="*/ 359328 w 4477765"/>
              <a:gd name="connsiteY1" fmla="*/ 1 h 39206582"/>
              <a:gd name="connsiteX2" fmla="*/ 4477765 w 4477765"/>
              <a:gd name="connsiteY2" fmla="*/ 142061 h 39206582"/>
              <a:gd name="connsiteX3" fmla="*/ 1403778 w 4477765"/>
              <a:gd name="connsiteY3" fmla="*/ 37593895 h 39206582"/>
              <a:gd name="connsiteX4" fmla="*/ 0 w 4477765"/>
              <a:gd name="connsiteY4" fmla="*/ 39206582 h 39206582"/>
              <a:gd name="connsiteX0" fmla="*/ 0 w 4335728"/>
              <a:gd name="connsiteY0" fmla="*/ 37467376 h 37593895"/>
              <a:gd name="connsiteX1" fmla="*/ 217291 w 4335728"/>
              <a:gd name="connsiteY1" fmla="*/ 1 h 37593895"/>
              <a:gd name="connsiteX2" fmla="*/ 4335728 w 4335728"/>
              <a:gd name="connsiteY2" fmla="*/ 142061 h 37593895"/>
              <a:gd name="connsiteX3" fmla="*/ 1261741 w 4335728"/>
              <a:gd name="connsiteY3" fmla="*/ 37593895 h 37593895"/>
              <a:gd name="connsiteX4" fmla="*/ 0 w 4335728"/>
              <a:gd name="connsiteY4" fmla="*/ 37467376 h 37593895"/>
              <a:gd name="connsiteX0" fmla="*/ 0 w 4335728"/>
              <a:gd name="connsiteY0" fmla="*/ 37467376 h 37593895"/>
              <a:gd name="connsiteX1" fmla="*/ 217291 w 4335728"/>
              <a:gd name="connsiteY1" fmla="*/ 1 h 37593895"/>
              <a:gd name="connsiteX2" fmla="*/ 4335728 w 4335728"/>
              <a:gd name="connsiteY2" fmla="*/ 142061 h 37593895"/>
              <a:gd name="connsiteX3" fmla="*/ 1411669 w 4335728"/>
              <a:gd name="connsiteY3" fmla="*/ 37593895 h 37593895"/>
              <a:gd name="connsiteX4" fmla="*/ 0 w 4335728"/>
              <a:gd name="connsiteY4" fmla="*/ 37467376 h 37593895"/>
              <a:gd name="connsiteX0" fmla="*/ 0 w 4335728"/>
              <a:gd name="connsiteY0" fmla="*/ 37467376 h 37467376"/>
              <a:gd name="connsiteX1" fmla="*/ 217291 w 4335728"/>
              <a:gd name="connsiteY1" fmla="*/ 1 h 37467376"/>
              <a:gd name="connsiteX2" fmla="*/ 4335728 w 4335728"/>
              <a:gd name="connsiteY2" fmla="*/ 142061 h 37467376"/>
              <a:gd name="connsiteX3" fmla="*/ 1372215 w 4335728"/>
              <a:gd name="connsiteY3" fmla="*/ 37260854 h 37467376"/>
              <a:gd name="connsiteX4" fmla="*/ 0 w 4335728"/>
              <a:gd name="connsiteY4" fmla="*/ 37467376 h 37467376"/>
              <a:gd name="connsiteX0" fmla="*/ 0 w 4335728"/>
              <a:gd name="connsiteY0" fmla="*/ 37467376 h 37467376"/>
              <a:gd name="connsiteX1" fmla="*/ 217291 w 4335728"/>
              <a:gd name="connsiteY1" fmla="*/ 1 h 37467376"/>
              <a:gd name="connsiteX2" fmla="*/ 4335728 w 4335728"/>
              <a:gd name="connsiteY2" fmla="*/ 142061 h 37467376"/>
              <a:gd name="connsiteX3" fmla="*/ 1624725 w 4335728"/>
              <a:gd name="connsiteY3" fmla="*/ 37260859 h 37467376"/>
              <a:gd name="connsiteX4" fmla="*/ 0 w 4335728"/>
              <a:gd name="connsiteY4" fmla="*/ 37467376 h 3746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5728" h="37467376">
                <a:moveTo>
                  <a:pt x="0" y="37467376"/>
                </a:moveTo>
                <a:lnTo>
                  <a:pt x="217291" y="1"/>
                </a:lnTo>
                <a:lnTo>
                  <a:pt x="4335728" y="142061"/>
                </a:lnTo>
                <a:lnTo>
                  <a:pt x="1624725" y="37260859"/>
                </a:lnTo>
                <a:lnTo>
                  <a:pt x="0" y="37467376"/>
                </a:ln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74000"/>
                </a:schemeClr>
              </a:gs>
              <a:gs pos="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316-CC67-4C66-91D6-E9DBF9A9565A}" type="slidenum">
              <a:rPr lang="en-US" smtClean="0"/>
              <a:t>15</a:t>
            </a:fld>
            <a:endParaRPr lang="en-US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6EDA4FF-1C59-4E67-949B-5F8F69A7B33A}"/>
              </a:ext>
            </a:extLst>
          </p:cNvPr>
          <p:cNvGrpSpPr/>
          <p:nvPr/>
        </p:nvGrpSpPr>
        <p:grpSpPr>
          <a:xfrm>
            <a:off x="1370125" y="1259260"/>
            <a:ext cx="7736423" cy="2372905"/>
            <a:chOff x="1370125" y="1259260"/>
            <a:chExt cx="7736423" cy="2372905"/>
          </a:xfrm>
        </p:grpSpPr>
        <p:pic>
          <p:nvPicPr>
            <p:cNvPr id="4102" name="Picture 6" descr="Animal testing &amp;#39;conflict&amp;#39; between EU Cosmetic Regulation and ECHA&amp;#39;s REACH  regulation says study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8" r="16688"/>
            <a:stretch/>
          </p:blipFill>
          <p:spPr bwMode="auto">
            <a:xfrm>
              <a:off x="1370125" y="1259260"/>
              <a:ext cx="2375555" cy="2372905"/>
            </a:xfrm>
            <a:prstGeom prst="roundRect">
              <a:avLst>
                <a:gd name="adj" fmla="val 16667"/>
              </a:avLst>
            </a:prstGeom>
            <a:ln w="57150">
              <a:solidFill>
                <a:schemeClr val="accent2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968683" y="1666621"/>
              <a:ext cx="41378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0" i="0" dirty="0">
                  <a:solidFill>
                    <a:srgbClr val="1F2E3D"/>
                  </a:solidFill>
                  <a:effectLst/>
                  <a:latin typeface="Squada One" panose="020B0604020202020204"/>
                </a:rPr>
                <a:t>Fornire il mercato pre-clinico</a:t>
              </a:r>
              <a:r>
                <a:rPr lang="it-IT" sz="2400" dirty="0">
                  <a:solidFill>
                    <a:srgbClr val="1F2E3D"/>
                  </a:solidFill>
                  <a:latin typeface="Squada One" panose="020B0604020202020204"/>
                </a:rPr>
                <a:t> di</a:t>
              </a:r>
              <a:r>
                <a:rPr lang="it-IT" sz="2400" b="0" i="0" dirty="0">
                  <a:solidFill>
                    <a:srgbClr val="1F2E3D"/>
                  </a:solidFill>
                  <a:effectLst/>
                  <a:latin typeface="Squada One" panose="020B0604020202020204"/>
                </a:rPr>
                <a:t> interfacce neurali all'avanguardia per migliorare la comprensione del cervello</a:t>
              </a:r>
              <a:endParaRPr lang="it-IT" sz="2400" dirty="0">
                <a:latin typeface="Squada One" panose="020B0604020202020204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022" y="-73270"/>
            <a:ext cx="43521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000" b="1" cap="small" dirty="0">
                <a:ln w="0"/>
                <a:solidFill>
                  <a:srgbClr val="ED7D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quada One" panose="020B0604020202020204"/>
              </a:rPr>
              <a:t>I nostri obiettivi</a:t>
            </a:r>
            <a:endParaRPr lang="en-GB" sz="5000" b="1" cap="small" dirty="0">
              <a:ln w="0"/>
              <a:solidFill>
                <a:srgbClr val="ED7D3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quada One" panose="020B0604020202020204"/>
            </a:endParaRPr>
          </a:p>
        </p:txBody>
      </p:sp>
      <p:pic>
        <p:nvPicPr>
          <p:cNvPr id="14" name="Picture 30">
            <a:extLst>
              <a:ext uri="{FF2B5EF4-FFF2-40B4-BE49-F238E27FC236}">
                <a16:creationId xmlns:a16="http://schemas.microsoft.com/office/drawing/2014/main" id="{40CCFA1B-20F1-4D77-A017-EED13E3B6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37" y="4396790"/>
            <a:ext cx="2996926" cy="483263"/>
          </a:xfrm>
          <a:prstGeom prst="rect">
            <a:avLst/>
          </a:prstGeom>
        </p:spPr>
      </p:pic>
      <p:pic>
        <p:nvPicPr>
          <p:cNvPr id="16" name="Picture 6" descr="Plexon">
            <a:extLst>
              <a:ext uri="{FF2B5EF4-FFF2-40B4-BE49-F238E27FC236}">
                <a16:creationId xmlns:a16="http://schemas.microsoft.com/office/drawing/2014/main" id="{1EE87257-F7C2-469D-9BAA-C7C34F33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21" y="3789455"/>
            <a:ext cx="3006357" cy="3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77144B-C3A0-4C7B-AD1F-373A70AB2973}"/>
              </a:ext>
            </a:extLst>
          </p:cNvPr>
          <p:cNvSpPr txBox="1"/>
          <p:nvPr/>
        </p:nvSpPr>
        <p:spPr>
          <a:xfrm>
            <a:off x="3377143" y="5143069"/>
            <a:ext cx="5130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</a:rPr>
              <a:t>&gt; 1.5 M€ </a:t>
            </a:r>
            <a:r>
              <a:rPr lang="it-IT" sz="400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</a:rPr>
              <a:t>nel prossimo biennio</a:t>
            </a:r>
          </a:p>
        </p:txBody>
      </p:sp>
    </p:spTree>
    <p:extLst>
      <p:ext uri="{BB962C8B-B14F-4D97-AF65-F5344CB8AC3E}">
        <p14:creationId xmlns:p14="http://schemas.microsoft.com/office/powerpoint/2010/main" val="31284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8508083" y="-28949"/>
            <a:ext cx="3701727" cy="7036038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  <a:gd name="connsiteX0" fmla="*/ 0 w 8672733"/>
              <a:gd name="connsiteY0" fmla="*/ 3756074 h 3756074"/>
              <a:gd name="connsiteX1" fmla="*/ 3888169 w 8672733"/>
              <a:gd name="connsiteY1" fmla="*/ 2070481 h 3756074"/>
              <a:gd name="connsiteX2" fmla="*/ 8672733 w 8672733"/>
              <a:gd name="connsiteY2" fmla="*/ 0 h 3756074"/>
              <a:gd name="connsiteX3" fmla="*/ 8672733 w 8672733"/>
              <a:gd name="connsiteY3" fmla="*/ 3756074 h 3756074"/>
              <a:gd name="connsiteX4" fmla="*/ 0 w 8672733"/>
              <a:gd name="connsiteY4" fmla="*/ 3756074 h 3756074"/>
              <a:gd name="connsiteX0" fmla="*/ 0 w 8672733"/>
              <a:gd name="connsiteY0" fmla="*/ 3756074 h 3756074"/>
              <a:gd name="connsiteX1" fmla="*/ 3759709 w 8672733"/>
              <a:gd name="connsiteY1" fmla="*/ 2128856 h 3756074"/>
              <a:gd name="connsiteX2" fmla="*/ 8672733 w 8672733"/>
              <a:gd name="connsiteY2" fmla="*/ 0 h 3756074"/>
              <a:gd name="connsiteX3" fmla="*/ 8672733 w 8672733"/>
              <a:gd name="connsiteY3" fmla="*/ 3756074 h 3756074"/>
              <a:gd name="connsiteX4" fmla="*/ 0 w 8672733"/>
              <a:gd name="connsiteY4" fmla="*/ 3756074 h 3756074"/>
              <a:gd name="connsiteX0" fmla="*/ 0 w 5019998"/>
              <a:gd name="connsiteY0" fmla="*/ 3779424 h 3779424"/>
              <a:gd name="connsiteX1" fmla="*/ 106974 w 5019998"/>
              <a:gd name="connsiteY1" fmla="*/ 2128856 h 3779424"/>
              <a:gd name="connsiteX2" fmla="*/ 5019998 w 5019998"/>
              <a:gd name="connsiteY2" fmla="*/ 0 h 3779424"/>
              <a:gd name="connsiteX3" fmla="*/ 5019998 w 5019998"/>
              <a:gd name="connsiteY3" fmla="*/ 3756074 h 3779424"/>
              <a:gd name="connsiteX4" fmla="*/ 0 w 5019998"/>
              <a:gd name="connsiteY4" fmla="*/ 3779424 h 3779424"/>
              <a:gd name="connsiteX0" fmla="*/ 0 w 6119000"/>
              <a:gd name="connsiteY0" fmla="*/ 7872755 h 7872755"/>
              <a:gd name="connsiteX1" fmla="*/ 1205976 w 6119000"/>
              <a:gd name="connsiteY1" fmla="*/ 2128856 h 7872755"/>
              <a:gd name="connsiteX2" fmla="*/ 6119000 w 6119000"/>
              <a:gd name="connsiteY2" fmla="*/ 0 h 7872755"/>
              <a:gd name="connsiteX3" fmla="*/ 6119000 w 6119000"/>
              <a:gd name="connsiteY3" fmla="*/ 3756074 h 7872755"/>
              <a:gd name="connsiteX4" fmla="*/ 0 w 6119000"/>
              <a:gd name="connsiteY4" fmla="*/ 7872755 h 7872755"/>
              <a:gd name="connsiteX0" fmla="*/ 0 w 6119000"/>
              <a:gd name="connsiteY0" fmla="*/ 7872755 h 7893262"/>
              <a:gd name="connsiteX1" fmla="*/ 1205976 w 6119000"/>
              <a:gd name="connsiteY1" fmla="*/ 2128856 h 7893262"/>
              <a:gd name="connsiteX2" fmla="*/ 6119000 w 6119000"/>
              <a:gd name="connsiteY2" fmla="*/ 0 h 7893262"/>
              <a:gd name="connsiteX3" fmla="*/ 6063705 w 6119000"/>
              <a:gd name="connsiteY3" fmla="*/ 7893262 h 7893262"/>
              <a:gd name="connsiteX4" fmla="*/ 0 w 6119000"/>
              <a:gd name="connsiteY4" fmla="*/ 7872755 h 7893262"/>
              <a:gd name="connsiteX0" fmla="*/ 0 w 6119000"/>
              <a:gd name="connsiteY0" fmla="*/ 7872755 h 7893262"/>
              <a:gd name="connsiteX1" fmla="*/ 1793493 w 6119000"/>
              <a:gd name="connsiteY1" fmla="*/ 2143474 h 7893262"/>
              <a:gd name="connsiteX2" fmla="*/ 6119000 w 6119000"/>
              <a:gd name="connsiteY2" fmla="*/ 0 h 7893262"/>
              <a:gd name="connsiteX3" fmla="*/ 6063705 w 6119000"/>
              <a:gd name="connsiteY3" fmla="*/ 7893262 h 7893262"/>
              <a:gd name="connsiteX4" fmla="*/ 0 w 6119000"/>
              <a:gd name="connsiteY4" fmla="*/ 7872755 h 7893262"/>
              <a:gd name="connsiteX0" fmla="*/ 0 w 6119000"/>
              <a:gd name="connsiteY0" fmla="*/ 7872755 h 7893262"/>
              <a:gd name="connsiteX1" fmla="*/ 2070872 w 6119000"/>
              <a:gd name="connsiteY1" fmla="*/ 1526790 h 7893262"/>
              <a:gd name="connsiteX2" fmla="*/ 6119000 w 6119000"/>
              <a:gd name="connsiteY2" fmla="*/ 0 h 7893262"/>
              <a:gd name="connsiteX3" fmla="*/ 6063705 w 6119000"/>
              <a:gd name="connsiteY3" fmla="*/ 7893262 h 7893262"/>
              <a:gd name="connsiteX4" fmla="*/ 0 w 6119000"/>
              <a:gd name="connsiteY4" fmla="*/ 7872755 h 7893262"/>
              <a:gd name="connsiteX0" fmla="*/ 0 w 6065180"/>
              <a:gd name="connsiteY0" fmla="*/ 6353071 h 6373578"/>
              <a:gd name="connsiteX1" fmla="*/ 2070872 w 6065180"/>
              <a:gd name="connsiteY1" fmla="*/ 7106 h 6373578"/>
              <a:gd name="connsiteX2" fmla="*/ 6065180 w 6065180"/>
              <a:gd name="connsiteY2" fmla="*/ 0 h 6373578"/>
              <a:gd name="connsiteX3" fmla="*/ 6063705 w 6065180"/>
              <a:gd name="connsiteY3" fmla="*/ 6373578 h 6373578"/>
              <a:gd name="connsiteX4" fmla="*/ 0 w 6065180"/>
              <a:gd name="connsiteY4" fmla="*/ 6353071 h 637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180" h="6373578">
                <a:moveTo>
                  <a:pt x="0" y="6353071"/>
                </a:moveTo>
                <a:lnTo>
                  <a:pt x="2070872" y="7106"/>
                </a:lnTo>
                <a:lnTo>
                  <a:pt x="6065180" y="0"/>
                </a:lnTo>
                <a:cubicBezTo>
                  <a:pt x="6064688" y="2124526"/>
                  <a:pt x="6064197" y="4249052"/>
                  <a:pt x="6063705" y="6373578"/>
                </a:cubicBezTo>
                <a:lnTo>
                  <a:pt x="0" y="635307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-465826" y="-18629"/>
            <a:ext cx="6331788" cy="6909229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46826 w 8323564"/>
              <a:gd name="connsiteY0" fmla="*/ 6931269 h 6938889"/>
              <a:gd name="connsiteX1" fmla="*/ 0 w 8323564"/>
              <a:gd name="connsiteY1" fmla="*/ 0 h 6938889"/>
              <a:gd name="connsiteX2" fmla="*/ 8323564 w 8323564"/>
              <a:gd name="connsiteY2" fmla="*/ 38100 h 6938889"/>
              <a:gd name="connsiteX3" fmla="*/ 5443053 w 8323564"/>
              <a:gd name="connsiteY3" fmla="*/ 6938889 h 6938889"/>
              <a:gd name="connsiteX4" fmla="*/ 46826 w 8323564"/>
              <a:gd name="connsiteY4" fmla="*/ 6931269 h 6938889"/>
              <a:gd name="connsiteX0" fmla="*/ 46826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46826 w 8323564"/>
              <a:gd name="connsiteY4" fmla="*/ 6931269 h 6954129"/>
              <a:gd name="connsiteX0" fmla="*/ 12288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12288 w 8323564"/>
              <a:gd name="connsiteY4" fmla="*/ 6931269 h 6954129"/>
              <a:gd name="connsiteX0" fmla="*/ 3654 w 8323564"/>
              <a:gd name="connsiteY0" fmla="*/ 6938612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3654 w 8323564"/>
              <a:gd name="connsiteY4" fmla="*/ 6938612 h 6954129"/>
              <a:gd name="connsiteX0" fmla="*/ 3654 w 8332199"/>
              <a:gd name="connsiteY0" fmla="*/ 6944567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3654 w 8332199"/>
              <a:gd name="connsiteY4" fmla="*/ 6944567 h 6960084"/>
              <a:gd name="connsiteX0" fmla="*/ 3654 w 8332199"/>
              <a:gd name="connsiteY0" fmla="*/ 6944567 h 38709983"/>
              <a:gd name="connsiteX1" fmla="*/ 0 w 8332199"/>
              <a:gd name="connsiteY1" fmla="*/ 5955 h 38709983"/>
              <a:gd name="connsiteX2" fmla="*/ 8332199 w 8332199"/>
              <a:gd name="connsiteY2" fmla="*/ 0 h 38709983"/>
              <a:gd name="connsiteX3" fmla="*/ 5431811 w 8332199"/>
              <a:gd name="connsiteY3" fmla="*/ 38709983 h 38709983"/>
              <a:gd name="connsiteX4" fmla="*/ 3654 w 8332199"/>
              <a:gd name="connsiteY4" fmla="*/ 6944567 h 38709983"/>
              <a:gd name="connsiteX0" fmla="*/ 0 w 8691527"/>
              <a:gd name="connsiteY0" fmla="*/ 39212536 h 39212536"/>
              <a:gd name="connsiteX1" fmla="*/ 359328 w 8691527"/>
              <a:gd name="connsiteY1" fmla="*/ 5955 h 39212536"/>
              <a:gd name="connsiteX2" fmla="*/ 8691527 w 8691527"/>
              <a:gd name="connsiteY2" fmla="*/ 0 h 39212536"/>
              <a:gd name="connsiteX3" fmla="*/ 5791139 w 8691527"/>
              <a:gd name="connsiteY3" fmla="*/ 38709983 h 39212536"/>
              <a:gd name="connsiteX4" fmla="*/ 0 w 8691527"/>
              <a:gd name="connsiteY4" fmla="*/ 39212536 h 39212536"/>
              <a:gd name="connsiteX0" fmla="*/ 0 w 8691527"/>
              <a:gd name="connsiteY0" fmla="*/ 39212536 h 39212536"/>
              <a:gd name="connsiteX1" fmla="*/ 359328 w 8691527"/>
              <a:gd name="connsiteY1" fmla="*/ 5955 h 39212536"/>
              <a:gd name="connsiteX2" fmla="*/ 8691527 w 8691527"/>
              <a:gd name="connsiteY2" fmla="*/ 0 h 39212536"/>
              <a:gd name="connsiteX3" fmla="*/ 1956143 w 8691527"/>
              <a:gd name="connsiteY3" fmla="*/ 39006019 h 39212536"/>
              <a:gd name="connsiteX4" fmla="*/ 0 w 8691527"/>
              <a:gd name="connsiteY4" fmla="*/ 39212536 h 39212536"/>
              <a:gd name="connsiteX0" fmla="*/ 0 w 4477765"/>
              <a:gd name="connsiteY0" fmla="*/ 39206582 h 39206582"/>
              <a:gd name="connsiteX1" fmla="*/ 359328 w 4477765"/>
              <a:gd name="connsiteY1" fmla="*/ 1 h 39206582"/>
              <a:gd name="connsiteX2" fmla="*/ 4477765 w 4477765"/>
              <a:gd name="connsiteY2" fmla="*/ 142061 h 39206582"/>
              <a:gd name="connsiteX3" fmla="*/ 1956143 w 4477765"/>
              <a:gd name="connsiteY3" fmla="*/ 39000065 h 39206582"/>
              <a:gd name="connsiteX4" fmla="*/ 0 w 4477765"/>
              <a:gd name="connsiteY4" fmla="*/ 39206582 h 39206582"/>
              <a:gd name="connsiteX0" fmla="*/ 0 w 4477765"/>
              <a:gd name="connsiteY0" fmla="*/ 39206582 h 39206582"/>
              <a:gd name="connsiteX1" fmla="*/ 359328 w 4477765"/>
              <a:gd name="connsiteY1" fmla="*/ 1 h 39206582"/>
              <a:gd name="connsiteX2" fmla="*/ 4477765 w 4477765"/>
              <a:gd name="connsiteY2" fmla="*/ 142061 h 39206582"/>
              <a:gd name="connsiteX3" fmla="*/ 1403778 w 4477765"/>
              <a:gd name="connsiteY3" fmla="*/ 37593895 h 39206582"/>
              <a:gd name="connsiteX4" fmla="*/ 0 w 4477765"/>
              <a:gd name="connsiteY4" fmla="*/ 39206582 h 39206582"/>
              <a:gd name="connsiteX0" fmla="*/ 0 w 4335728"/>
              <a:gd name="connsiteY0" fmla="*/ 37467376 h 37593895"/>
              <a:gd name="connsiteX1" fmla="*/ 217291 w 4335728"/>
              <a:gd name="connsiteY1" fmla="*/ 1 h 37593895"/>
              <a:gd name="connsiteX2" fmla="*/ 4335728 w 4335728"/>
              <a:gd name="connsiteY2" fmla="*/ 142061 h 37593895"/>
              <a:gd name="connsiteX3" fmla="*/ 1261741 w 4335728"/>
              <a:gd name="connsiteY3" fmla="*/ 37593895 h 37593895"/>
              <a:gd name="connsiteX4" fmla="*/ 0 w 4335728"/>
              <a:gd name="connsiteY4" fmla="*/ 37467376 h 37593895"/>
              <a:gd name="connsiteX0" fmla="*/ 0 w 4335728"/>
              <a:gd name="connsiteY0" fmla="*/ 37467376 h 37593895"/>
              <a:gd name="connsiteX1" fmla="*/ 217291 w 4335728"/>
              <a:gd name="connsiteY1" fmla="*/ 1 h 37593895"/>
              <a:gd name="connsiteX2" fmla="*/ 4335728 w 4335728"/>
              <a:gd name="connsiteY2" fmla="*/ 142061 h 37593895"/>
              <a:gd name="connsiteX3" fmla="*/ 1411669 w 4335728"/>
              <a:gd name="connsiteY3" fmla="*/ 37593895 h 37593895"/>
              <a:gd name="connsiteX4" fmla="*/ 0 w 4335728"/>
              <a:gd name="connsiteY4" fmla="*/ 37467376 h 37593895"/>
              <a:gd name="connsiteX0" fmla="*/ 0 w 4335728"/>
              <a:gd name="connsiteY0" fmla="*/ 37467376 h 37467376"/>
              <a:gd name="connsiteX1" fmla="*/ 217291 w 4335728"/>
              <a:gd name="connsiteY1" fmla="*/ 1 h 37467376"/>
              <a:gd name="connsiteX2" fmla="*/ 4335728 w 4335728"/>
              <a:gd name="connsiteY2" fmla="*/ 142061 h 37467376"/>
              <a:gd name="connsiteX3" fmla="*/ 1372215 w 4335728"/>
              <a:gd name="connsiteY3" fmla="*/ 37260854 h 37467376"/>
              <a:gd name="connsiteX4" fmla="*/ 0 w 4335728"/>
              <a:gd name="connsiteY4" fmla="*/ 37467376 h 37467376"/>
              <a:gd name="connsiteX0" fmla="*/ 0 w 4335728"/>
              <a:gd name="connsiteY0" fmla="*/ 37467376 h 37467376"/>
              <a:gd name="connsiteX1" fmla="*/ 217291 w 4335728"/>
              <a:gd name="connsiteY1" fmla="*/ 1 h 37467376"/>
              <a:gd name="connsiteX2" fmla="*/ 4335728 w 4335728"/>
              <a:gd name="connsiteY2" fmla="*/ 142061 h 37467376"/>
              <a:gd name="connsiteX3" fmla="*/ 1624725 w 4335728"/>
              <a:gd name="connsiteY3" fmla="*/ 37260859 h 37467376"/>
              <a:gd name="connsiteX4" fmla="*/ 0 w 4335728"/>
              <a:gd name="connsiteY4" fmla="*/ 37467376 h 37467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5728" h="37467376">
                <a:moveTo>
                  <a:pt x="0" y="37467376"/>
                </a:moveTo>
                <a:lnTo>
                  <a:pt x="217291" y="1"/>
                </a:lnTo>
                <a:lnTo>
                  <a:pt x="4335728" y="142061"/>
                </a:lnTo>
                <a:lnTo>
                  <a:pt x="1624725" y="37260859"/>
                </a:lnTo>
                <a:lnTo>
                  <a:pt x="0" y="37467376"/>
                </a:ln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74000"/>
                </a:schemeClr>
              </a:gs>
              <a:gs pos="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316-CC67-4C66-91D6-E9DBF9A9565A}" type="slidenum">
              <a:rPr lang="en-US" smtClean="0"/>
              <a:t>16</a:t>
            </a:fld>
            <a:endParaRPr lang="en-US"/>
          </a:p>
        </p:txBody>
      </p:sp>
      <p:pic>
        <p:nvPicPr>
          <p:cNvPr id="4102" name="Picture 6" descr="Animal testing &amp;#39;conflict&amp;#39; between EU Cosmetic Regulation and ECHA&amp;#39;s REACH  regulation says stu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16688"/>
          <a:stretch/>
        </p:blipFill>
        <p:spPr bwMode="auto">
          <a:xfrm>
            <a:off x="1370125" y="1259260"/>
            <a:ext cx="2375555" cy="2372905"/>
          </a:xfrm>
          <a:prstGeom prst="roundRect">
            <a:avLst>
              <a:gd name="adj" fmla="val 16667"/>
            </a:avLst>
          </a:prstGeom>
          <a:ln w="57150">
            <a:solidFill>
              <a:schemeClr val="accent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4EA7FB52-16EC-44ED-A340-D49EAD3B3885}"/>
              </a:ext>
            </a:extLst>
          </p:cNvPr>
          <p:cNvGrpSpPr/>
          <p:nvPr/>
        </p:nvGrpSpPr>
        <p:grpSpPr>
          <a:xfrm>
            <a:off x="4639837" y="3879355"/>
            <a:ext cx="7552163" cy="2395011"/>
            <a:chOff x="4639837" y="3879355"/>
            <a:chExt cx="7552163" cy="2395011"/>
          </a:xfrm>
        </p:grpSpPr>
        <p:pic>
          <p:nvPicPr>
            <p:cNvPr id="4104" name="Picture 8" descr="Dubai World Trade Centre - Inside the hospital of the futur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1" r="17072"/>
            <a:stretch/>
          </p:blipFill>
          <p:spPr bwMode="auto">
            <a:xfrm>
              <a:off x="4639837" y="3879355"/>
              <a:ext cx="3850436" cy="2395011"/>
            </a:xfrm>
            <a:prstGeom prst="roundRect">
              <a:avLst>
                <a:gd name="adj" fmla="val 16667"/>
              </a:avLst>
            </a:prstGeom>
            <a:ln w="57150">
              <a:solidFill>
                <a:schemeClr val="accent5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988725" y="4093618"/>
              <a:ext cx="32032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0" i="0" dirty="0">
                  <a:solidFill>
                    <a:srgbClr val="1F2E3D"/>
                  </a:solidFill>
                  <a:effectLst/>
                  <a:latin typeface="Squada One" panose="020B0604020202020204"/>
                </a:rPr>
                <a:t>Sviluppare nuovi strumenti medici diagnostici e terapeutici per la cura delle neuropatologie</a:t>
              </a:r>
              <a:endParaRPr lang="it-IT" sz="2400" dirty="0">
                <a:latin typeface="Squada One" panose="020B0604020202020204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022" y="-73270"/>
            <a:ext cx="43521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000" b="1" cap="small" dirty="0">
                <a:ln w="0"/>
                <a:solidFill>
                  <a:srgbClr val="ED7D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quada One" panose="020B0604020202020204"/>
              </a:rPr>
              <a:t>I nostri obiettivi</a:t>
            </a:r>
            <a:endParaRPr lang="en-GB" sz="5000" b="1" cap="small" dirty="0">
              <a:ln w="0"/>
              <a:solidFill>
                <a:srgbClr val="ED7D3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quada One" panose="020B0604020202020204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B16FCE7-1D54-4FAE-AEF6-BAA7F7507FB2}"/>
              </a:ext>
            </a:extLst>
          </p:cNvPr>
          <p:cNvSpPr txBox="1"/>
          <p:nvPr/>
        </p:nvSpPr>
        <p:spPr>
          <a:xfrm>
            <a:off x="4968683" y="1666621"/>
            <a:ext cx="4137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dirty="0">
                <a:solidFill>
                  <a:srgbClr val="1F2E3D"/>
                </a:solidFill>
                <a:effectLst/>
                <a:latin typeface="Squada One" panose="020B0604020202020204"/>
              </a:rPr>
              <a:t>Fornire il mercato pre-clinico</a:t>
            </a:r>
            <a:r>
              <a:rPr lang="it-IT" sz="2400" dirty="0">
                <a:solidFill>
                  <a:srgbClr val="1F2E3D"/>
                </a:solidFill>
                <a:latin typeface="Squada One" panose="020B0604020202020204"/>
              </a:rPr>
              <a:t> di</a:t>
            </a:r>
            <a:r>
              <a:rPr lang="it-IT" sz="2400" b="0" i="0" dirty="0">
                <a:solidFill>
                  <a:srgbClr val="1F2E3D"/>
                </a:solidFill>
                <a:effectLst/>
                <a:latin typeface="Squada One" panose="020B0604020202020204"/>
              </a:rPr>
              <a:t> interfacce neurali all'avanguardia per migliorare la comprensione del cervello</a:t>
            </a:r>
            <a:endParaRPr lang="it-IT" sz="2400" dirty="0">
              <a:latin typeface="Squada One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937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5838" y="-21126"/>
            <a:ext cx="7496629" cy="6879126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46826 w 8323564"/>
              <a:gd name="connsiteY0" fmla="*/ 6931269 h 6938889"/>
              <a:gd name="connsiteX1" fmla="*/ 0 w 8323564"/>
              <a:gd name="connsiteY1" fmla="*/ 0 h 6938889"/>
              <a:gd name="connsiteX2" fmla="*/ 8323564 w 8323564"/>
              <a:gd name="connsiteY2" fmla="*/ 38100 h 6938889"/>
              <a:gd name="connsiteX3" fmla="*/ 5443053 w 8323564"/>
              <a:gd name="connsiteY3" fmla="*/ 6938889 h 6938889"/>
              <a:gd name="connsiteX4" fmla="*/ 46826 w 8323564"/>
              <a:gd name="connsiteY4" fmla="*/ 6931269 h 6938889"/>
              <a:gd name="connsiteX0" fmla="*/ 46826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46826 w 8323564"/>
              <a:gd name="connsiteY4" fmla="*/ 6931269 h 6954129"/>
              <a:gd name="connsiteX0" fmla="*/ 12288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12288 w 8323564"/>
              <a:gd name="connsiteY4" fmla="*/ 6931269 h 6954129"/>
              <a:gd name="connsiteX0" fmla="*/ 3654 w 8323564"/>
              <a:gd name="connsiteY0" fmla="*/ 6938612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3654 w 8323564"/>
              <a:gd name="connsiteY4" fmla="*/ 6938612 h 6954129"/>
              <a:gd name="connsiteX0" fmla="*/ 3654 w 8332199"/>
              <a:gd name="connsiteY0" fmla="*/ 6944567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3654 w 8332199"/>
              <a:gd name="connsiteY4" fmla="*/ 6944567 h 696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2199" h="6960084">
                <a:moveTo>
                  <a:pt x="3654" y="6944567"/>
                </a:moveTo>
                <a:lnTo>
                  <a:pt x="0" y="5955"/>
                </a:lnTo>
                <a:lnTo>
                  <a:pt x="8332199" y="0"/>
                </a:lnTo>
                <a:lnTo>
                  <a:pt x="7199380" y="6960084"/>
                </a:lnTo>
                <a:lnTo>
                  <a:pt x="3654" y="6944567"/>
                </a:ln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74000"/>
                </a:schemeClr>
              </a:gs>
              <a:gs pos="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7" name="Freeform 16"/>
          <p:cNvSpPr/>
          <p:nvPr/>
        </p:nvSpPr>
        <p:spPr>
          <a:xfrm>
            <a:off x="6159094" y="-75833"/>
            <a:ext cx="1346541" cy="7039334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46826 w 8323564"/>
              <a:gd name="connsiteY0" fmla="*/ 6931269 h 6938889"/>
              <a:gd name="connsiteX1" fmla="*/ 0 w 8323564"/>
              <a:gd name="connsiteY1" fmla="*/ 0 h 6938889"/>
              <a:gd name="connsiteX2" fmla="*/ 8323564 w 8323564"/>
              <a:gd name="connsiteY2" fmla="*/ 38100 h 6938889"/>
              <a:gd name="connsiteX3" fmla="*/ 5443053 w 8323564"/>
              <a:gd name="connsiteY3" fmla="*/ 6938889 h 6938889"/>
              <a:gd name="connsiteX4" fmla="*/ 46826 w 8323564"/>
              <a:gd name="connsiteY4" fmla="*/ 6931269 h 6938889"/>
              <a:gd name="connsiteX0" fmla="*/ 46826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46826 w 8323564"/>
              <a:gd name="connsiteY4" fmla="*/ 6931269 h 6954129"/>
              <a:gd name="connsiteX0" fmla="*/ 12288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12288 w 8323564"/>
              <a:gd name="connsiteY4" fmla="*/ 6931269 h 6954129"/>
              <a:gd name="connsiteX0" fmla="*/ 3654 w 8323564"/>
              <a:gd name="connsiteY0" fmla="*/ 6938612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3654 w 8323564"/>
              <a:gd name="connsiteY4" fmla="*/ 6938612 h 6954129"/>
              <a:gd name="connsiteX0" fmla="*/ 3654 w 8332199"/>
              <a:gd name="connsiteY0" fmla="*/ 6944567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3654 w 8332199"/>
              <a:gd name="connsiteY4" fmla="*/ 6944567 h 6960084"/>
              <a:gd name="connsiteX0" fmla="*/ 6843639 w 8332199"/>
              <a:gd name="connsiteY0" fmla="*/ 6929883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6843639 w 8332199"/>
              <a:gd name="connsiteY4" fmla="*/ 6929883 h 6960084"/>
              <a:gd name="connsiteX0" fmla="*/ 0 w 1488560"/>
              <a:gd name="connsiteY0" fmla="*/ 6997353 h 7027554"/>
              <a:gd name="connsiteX1" fmla="*/ 1133654 w 1488560"/>
              <a:gd name="connsiteY1" fmla="*/ 0 h 7027554"/>
              <a:gd name="connsiteX2" fmla="*/ 1488560 w 1488560"/>
              <a:gd name="connsiteY2" fmla="*/ 67470 h 7027554"/>
              <a:gd name="connsiteX3" fmla="*/ 355741 w 1488560"/>
              <a:gd name="connsiteY3" fmla="*/ 7027554 h 7027554"/>
              <a:gd name="connsiteX4" fmla="*/ 0 w 1488560"/>
              <a:gd name="connsiteY4" fmla="*/ 6997353 h 7027554"/>
              <a:gd name="connsiteX0" fmla="*/ 0 w 1496626"/>
              <a:gd name="connsiteY0" fmla="*/ 7122178 h 7122178"/>
              <a:gd name="connsiteX1" fmla="*/ 1141720 w 1496626"/>
              <a:gd name="connsiteY1" fmla="*/ 0 h 7122178"/>
              <a:gd name="connsiteX2" fmla="*/ 1496626 w 1496626"/>
              <a:gd name="connsiteY2" fmla="*/ 67470 h 7122178"/>
              <a:gd name="connsiteX3" fmla="*/ 363807 w 1496626"/>
              <a:gd name="connsiteY3" fmla="*/ 7027554 h 7122178"/>
              <a:gd name="connsiteX4" fmla="*/ 0 w 1496626"/>
              <a:gd name="connsiteY4" fmla="*/ 7122178 h 712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626" h="7122178">
                <a:moveTo>
                  <a:pt x="0" y="7122178"/>
                </a:moveTo>
                <a:lnTo>
                  <a:pt x="1141720" y="0"/>
                </a:lnTo>
                <a:lnTo>
                  <a:pt x="1496626" y="67470"/>
                </a:lnTo>
                <a:lnTo>
                  <a:pt x="363807" y="7027554"/>
                </a:lnTo>
                <a:lnTo>
                  <a:pt x="0" y="712217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1538471" y="4633823"/>
            <a:ext cx="1296000" cy="1296000"/>
          </a:xfrm>
          <a:prstGeom prst="ellipse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quada One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3502" y="4081438"/>
            <a:ext cx="2179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Registrazione</a:t>
            </a:r>
            <a:endParaRPr lang="it-IT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quada One" panose="020B0604020202020204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E0FF628-2CA3-472A-AD48-FF8AB70E99F6}"/>
              </a:ext>
            </a:extLst>
          </p:cNvPr>
          <p:cNvGrpSpPr/>
          <p:nvPr/>
        </p:nvGrpSpPr>
        <p:grpSpPr>
          <a:xfrm>
            <a:off x="7307919" y="2361406"/>
            <a:ext cx="1659493" cy="1860872"/>
            <a:chOff x="7307919" y="2361406"/>
            <a:chExt cx="1659493" cy="1860872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7508605" y="2926278"/>
              <a:ext cx="1296000" cy="1296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7919" y="2361406"/>
              <a:ext cx="16594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quada One" panose="020B0604020202020204"/>
                </a:rPr>
                <a:t>Wireless</a:t>
              </a:r>
              <a:endParaRPr lang="it-IT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5050" y="3122723"/>
              <a:ext cx="903111" cy="903111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79E313FA-1E0C-4218-93F6-A4370C82A6C2}"/>
              </a:ext>
            </a:extLst>
          </p:cNvPr>
          <p:cNvGrpSpPr/>
          <p:nvPr/>
        </p:nvGrpSpPr>
        <p:grpSpPr>
          <a:xfrm>
            <a:off x="4090485" y="3526293"/>
            <a:ext cx="2114681" cy="1846573"/>
            <a:chOff x="4090485" y="3526293"/>
            <a:chExt cx="2114681" cy="1846573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4557909" y="4076866"/>
              <a:ext cx="1296000" cy="1296000"/>
            </a:xfrm>
            <a:prstGeom prst="ellipse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90485" y="3526293"/>
              <a:ext cx="2114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quada One" panose="020B0604020202020204"/>
                </a:rPr>
                <a:t>Stimolazione</a:t>
              </a:r>
              <a:endParaRPr lang="it-IT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4354" y="4273311"/>
              <a:ext cx="903111" cy="903111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671" y="4830023"/>
            <a:ext cx="903600" cy="903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316-CC67-4C66-91D6-E9DBF9A9565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760" y="2627523"/>
            <a:ext cx="9324623" cy="3616810"/>
          </a:xfrm>
          <a:prstGeom prst="rect">
            <a:avLst/>
          </a:prstGeom>
        </p:spPr>
      </p:pic>
      <p:pic>
        <p:nvPicPr>
          <p:cNvPr id="9" name="Immagine 8" descr="Immagine che contiene nero, scuro&#10;&#10;Descrizione generata automaticamente">
            <a:extLst>
              <a:ext uri="{FF2B5EF4-FFF2-40B4-BE49-F238E27FC236}">
                <a16:creationId xmlns:a16="http://schemas.microsoft.com/office/drawing/2014/main" id="{B4EF6F44-3E20-427D-BEE3-47D439815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5183" y="-21126"/>
            <a:ext cx="12088717" cy="8060701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EA153D6-6192-4A7E-AB72-B602E01EA336}"/>
              </a:ext>
            </a:extLst>
          </p:cNvPr>
          <p:cNvGrpSpPr/>
          <p:nvPr/>
        </p:nvGrpSpPr>
        <p:grpSpPr>
          <a:xfrm>
            <a:off x="10382216" y="657798"/>
            <a:ext cx="1296000" cy="1841005"/>
            <a:chOff x="10382216" y="657798"/>
            <a:chExt cx="1296000" cy="1841005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0382216" y="1202803"/>
              <a:ext cx="1296000" cy="1296000"/>
            </a:xfrm>
            <a:prstGeom prst="ellipse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96862" y="657798"/>
              <a:ext cx="12731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quada One" panose="020B0604020202020204"/>
                </a:rPr>
                <a:t>Umano</a:t>
              </a:r>
              <a:endParaRPr lang="it-IT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78661" y="1399248"/>
              <a:ext cx="903111" cy="90311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-558844" y="-46559"/>
            <a:ext cx="588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Una evoluzione continua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24" y="4830023"/>
            <a:ext cx="2193433" cy="1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72" y="-48667"/>
            <a:ext cx="12269372" cy="691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-141766" y="-154683"/>
            <a:ext cx="12333766" cy="6967041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7772" h="6893169">
                <a:moveTo>
                  <a:pt x="0" y="4004042"/>
                </a:moveTo>
                <a:lnTo>
                  <a:pt x="64049" y="0"/>
                </a:lnTo>
                <a:lnTo>
                  <a:pt x="4270289" y="0"/>
                </a:lnTo>
                <a:lnTo>
                  <a:pt x="12267772" y="4614203"/>
                </a:lnTo>
                <a:lnTo>
                  <a:pt x="12267772" y="6893169"/>
                </a:lnTo>
                <a:lnTo>
                  <a:pt x="10994646" y="6893169"/>
                </a:lnTo>
                <a:lnTo>
                  <a:pt x="0" y="400404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8" name="Freeform 7"/>
          <p:cNvSpPr/>
          <p:nvPr/>
        </p:nvSpPr>
        <p:spPr>
          <a:xfrm>
            <a:off x="3519267" y="3101926"/>
            <a:ext cx="8672733" cy="375607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i="1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004607" y="3888846"/>
            <a:ext cx="6427932" cy="66233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it-IT" dirty="0">
                <a:latin typeface="Space Age" panose="02000500020000020004" pitchFamily="2" charset="0"/>
              </a:rPr>
              <a:t>Advancing Brain Technologies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8" y="1792753"/>
            <a:ext cx="6888532" cy="2181127"/>
          </a:xfrm>
          <a:prstGeom prst="rect">
            <a:avLst/>
          </a:prstGeom>
        </p:spPr>
      </p:pic>
      <p:pic>
        <p:nvPicPr>
          <p:cNvPr id="1026" name="Picture 2" descr="Confindustria – Wikipedia">
            <a:extLst>
              <a:ext uri="{FF2B5EF4-FFF2-40B4-BE49-F238E27FC236}">
                <a16:creationId xmlns:a16="http://schemas.microsoft.com/office/drawing/2014/main" id="{E25FA967-91B0-4049-AEAC-25ABC8F5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49" y="5535533"/>
            <a:ext cx="2019966" cy="10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27EF6D9-1392-434B-B738-99F70DE5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32" y="5638900"/>
            <a:ext cx="2793451" cy="63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68A9CB-4961-4D6E-811A-05021E2351AC}"/>
              </a:ext>
            </a:extLst>
          </p:cNvPr>
          <p:cNvSpPr txBox="1"/>
          <p:nvPr/>
        </p:nvSpPr>
        <p:spPr>
          <a:xfrm>
            <a:off x="5638" y="6394516"/>
            <a:ext cx="2823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latin typeface="Squada One" panose="020B0604020202020204"/>
              </a:rPr>
              <a:t>https://www.corticale.com</a:t>
            </a:r>
          </a:p>
        </p:txBody>
      </p:sp>
    </p:spTree>
    <p:extLst>
      <p:ext uri="{BB962C8B-B14F-4D97-AF65-F5344CB8AC3E}">
        <p14:creationId xmlns:p14="http://schemas.microsoft.com/office/powerpoint/2010/main" val="251487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692" y="-10709"/>
            <a:ext cx="12201692" cy="6890001"/>
            <a:chOff x="-9692" y="-10709"/>
            <a:chExt cx="12201692" cy="6890001"/>
          </a:xfrm>
        </p:grpSpPr>
        <p:sp>
          <p:nvSpPr>
            <p:cNvPr id="23" name="Rectangle 22"/>
            <p:cNvSpPr/>
            <p:nvPr/>
          </p:nvSpPr>
          <p:spPr>
            <a:xfrm>
              <a:off x="7012411" y="-1"/>
              <a:ext cx="5179589" cy="68792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Picture 6" descr="Immagine correlat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0"/>
            <a:stretch/>
          </p:blipFill>
          <p:spPr bwMode="auto">
            <a:xfrm>
              <a:off x="-9692" y="-10709"/>
              <a:ext cx="9834368" cy="689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Freeform 7"/>
          <p:cNvSpPr/>
          <p:nvPr/>
        </p:nvSpPr>
        <p:spPr>
          <a:xfrm flipH="1">
            <a:off x="4662488" y="-10709"/>
            <a:ext cx="7529512" cy="690200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3516 w 6995396"/>
              <a:gd name="connsiteY0" fmla="*/ 6953403 h 6953403"/>
              <a:gd name="connsiteX1" fmla="*/ 0 w 6995396"/>
              <a:gd name="connsiteY1" fmla="*/ 7620 h 6953403"/>
              <a:gd name="connsiteX2" fmla="*/ 6995396 w 6995396"/>
              <a:gd name="connsiteY2" fmla="*/ 0 h 6953403"/>
              <a:gd name="connsiteX3" fmla="*/ 5443053 w 6995396"/>
              <a:gd name="connsiteY3" fmla="*/ 6946509 h 6953403"/>
              <a:gd name="connsiteX4" fmla="*/ 3516 w 6995396"/>
              <a:gd name="connsiteY4" fmla="*/ 6953403 h 6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5396" h="6953403">
                <a:moveTo>
                  <a:pt x="3516" y="6953403"/>
                </a:moveTo>
                <a:lnTo>
                  <a:pt x="0" y="7620"/>
                </a:lnTo>
                <a:lnTo>
                  <a:pt x="6995396" y="0"/>
                </a:lnTo>
                <a:lnTo>
                  <a:pt x="5443053" y="6946509"/>
                </a:lnTo>
                <a:lnTo>
                  <a:pt x="3516" y="695340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reeform 8"/>
          <p:cNvSpPr/>
          <p:nvPr/>
        </p:nvSpPr>
        <p:spPr>
          <a:xfrm rot="10800000" flipH="1">
            <a:off x="2895601" y="0"/>
            <a:ext cx="9296400" cy="146130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6422270" y="2464795"/>
            <a:ext cx="5353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n w="10160">
                  <a:solidFill>
                    <a:srgbClr val="3A3A3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quada One" panose="020B0604020202020204"/>
              </a:rPr>
              <a:t>Interfacciare il</a:t>
            </a:r>
          </a:p>
          <a:p>
            <a:pPr algn="ctr"/>
            <a:r>
              <a:rPr lang="it-IT" sz="4000" b="1" dirty="0">
                <a:ln w="10160">
                  <a:solidFill>
                    <a:srgbClr val="3A3A3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quada One" panose="020B0604020202020204"/>
              </a:rPr>
              <a:t>sistema nervoso </a:t>
            </a:r>
          </a:p>
          <a:p>
            <a:pPr algn="ctr"/>
            <a:r>
              <a:rPr lang="it-IT" sz="4000" b="1" dirty="0">
                <a:ln w="10160">
                  <a:solidFill>
                    <a:srgbClr val="3A3A3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quada One" panose="020B0604020202020204"/>
              </a:rPr>
              <a:t>col mondo esterno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61156" y="57696"/>
            <a:ext cx="7033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Neurotecnologia</a:t>
            </a:r>
          </a:p>
        </p:txBody>
      </p:sp>
    </p:spTree>
    <p:extLst>
      <p:ext uri="{BB962C8B-B14F-4D97-AF65-F5344CB8AC3E}">
        <p14:creationId xmlns:p14="http://schemas.microsoft.com/office/powerpoint/2010/main" val="234812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9692" y="-10709"/>
            <a:ext cx="12201692" cy="6890001"/>
            <a:chOff x="-9692" y="-10709"/>
            <a:chExt cx="12201692" cy="6890001"/>
          </a:xfrm>
        </p:grpSpPr>
        <p:sp>
          <p:nvSpPr>
            <p:cNvPr id="23" name="Rectangle 22"/>
            <p:cNvSpPr/>
            <p:nvPr/>
          </p:nvSpPr>
          <p:spPr>
            <a:xfrm>
              <a:off x="7012411" y="-1"/>
              <a:ext cx="5179589" cy="68792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Picture 6" descr="Immagine correlat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0"/>
            <a:stretch/>
          </p:blipFill>
          <p:spPr bwMode="auto">
            <a:xfrm>
              <a:off x="-9692" y="-10709"/>
              <a:ext cx="9834368" cy="689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Freeform 7"/>
          <p:cNvSpPr/>
          <p:nvPr/>
        </p:nvSpPr>
        <p:spPr>
          <a:xfrm flipH="1">
            <a:off x="4662488" y="-10709"/>
            <a:ext cx="7529512" cy="690200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3516 w 6995396"/>
              <a:gd name="connsiteY0" fmla="*/ 6953403 h 6953403"/>
              <a:gd name="connsiteX1" fmla="*/ 0 w 6995396"/>
              <a:gd name="connsiteY1" fmla="*/ 7620 h 6953403"/>
              <a:gd name="connsiteX2" fmla="*/ 6995396 w 6995396"/>
              <a:gd name="connsiteY2" fmla="*/ 0 h 6953403"/>
              <a:gd name="connsiteX3" fmla="*/ 5443053 w 6995396"/>
              <a:gd name="connsiteY3" fmla="*/ 6946509 h 6953403"/>
              <a:gd name="connsiteX4" fmla="*/ 3516 w 6995396"/>
              <a:gd name="connsiteY4" fmla="*/ 6953403 h 6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5396" h="6953403">
                <a:moveTo>
                  <a:pt x="3516" y="6953403"/>
                </a:moveTo>
                <a:lnTo>
                  <a:pt x="0" y="7620"/>
                </a:lnTo>
                <a:lnTo>
                  <a:pt x="6995396" y="0"/>
                </a:lnTo>
                <a:lnTo>
                  <a:pt x="5443053" y="6946509"/>
                </a:lnTo>
                <a:lnTo>
                  <a:pt x="3516" y="695340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reeform 8"/>
          <p:cNvSpPr/>
          <p:nvPr/>
        </p:nvSpPr>
        <p:spPr>
          <a:xfrm rot="10800000" flipH="1">
            <a:off x="2895601" y="0"/>
            <a:ext cx="9296400" cy="146130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4747620" y="298672"/>
            <a:ext cx="7520581" cy="3370840"/>
            <a:chOff x="4747620" y="298672"/>
            <a:chExt cx="7520581" cy="3370840"/>
          </a:xfrm>
        </p:grpSpPr>
        <p:sp>
          <p:nvSpPr>
            <p:cNvPr id="27" name="Freeform 26"/>
            <p:cNvSpPr/>
            <p:nvPr/>
          </p:nvSpPr>
          <p:spPr>
            <a:xfrm flipH="1">
              <a:off x="4747620" y="298672"/>
              <a:ext cx="7520581" cy="3370840"/>
            </a:xfrm>
            <a:custGeom>
              <a:avLst/>
              <a:gdLst>
                <a:gd name="connsiteX0" fmla="*/ 0 w 12203723"/>
                <a:gd name="connsiteY0" fmla="*/ 2651760 h 6893169"/>
                <a:gd name="connsiteX1" fmla="*/ 0 w 12203723"/>
                <a:gd name="connsiteY1" fmla="*/ 0 h 6893169"/>
                <a:gd name="connsiteX2" fmla="*/ 4206240 w 12203723"/>
                <a:gd name="connsiteY2" fmla="*/ 0 h 6893169"/>
                <a:gd name="connsiteX3" fmla="*/ 12203723 w 12203723"/>
                <a:gd name="connsiteY3" fmla="*/ 4614203 h 6893169"/>
                <a:gd name="connsiteX4" fmla="*/ 12203723 w 12203723"/>
                <a:gd name="connsiteY4" fmla="*/ 6893169 h 6893169"/>
                <a:gd name="connsiteX5" fmla="*/ 10930597 w 12203723"/>
                <a:gd name="connsiteY5" fmla="*/ 6893169 h 6893169"/>
                <a:gd name="connsiteX6" fmla="*/ 21102 w 12203723"/>
                <a:gd name="connsiteY6" fmla="*/ 3327009 h 6893169"/>
                <a:gd name="connsiteX7" fmla="*/ 0 w 12203723"/>
                <a:gd name="connsiteY7" fmla="*/ 2651760 h 6893169"/>
                <a:gd name="connsiteX0" fmla="*/ 18547 w 12222270"/>
                <a:gd name="connsiteY0" fmla="*/ 2651760 h 6893169"/>
                <a:gd name="connsiteX1" fmla="*/ 18547 w 12222270"/>
                <a:gd name="connsiteY1" fmla="*/ 0 h 6893169"/>
                <a:gd name="connsiteX2" fmla="*/ 4224787 w 12222270"/>
                <a:gd name="connsiteY2" fmla="*/ 0 h 6893169"/>
                <a:gd name="connsiteX3" fmla="*/ 12222270 w 12222270"/>
                <a:gd name="connsiteY3" fmla="*/ 4614203 h 6893169"/>
                <a:gd name="connsiteX4" fmla="*/ 12222270 w 12222270"/>
                <a:gd name="connsiteY4" fmla="*/ 6893169 h 6893169"/>
                <a:gd name="connsiteX5" fmla="*/ 10949144 w 12222270"/>
                <a:gd name="connsiteY5" fmla="*/ 6893169 h 6893169"/>
                <a:gd name="connsiteX6" fmla="*/ 106 w 12222270"/>
                <a:gd name="connsiteY6" fmla="*/ 3340262 h 6893169"/>
                <a:gd name="connsiteX7" fmla="*/ 18547 w 12222270"/>
                <a:gd name="connsiteY7" fmla="*/ 2651760 h 6893169"/>
                <a:gd name="connsiteX0" fmla="*/ 0 w 12203723"/>
                <a:gd name="connsiteY0" fmla="*/ 2651760 h 6893169"/>
                <a:gd name="connsiteX1" fmla="*/ 0 w 12203723"/>
                <a:gd name="connsiteY1" fmla="*/ 0 h 6893169"/>
                <a:gd name="connsiteX2" fmla="*/ 4206240 w 12203723"/>
                <a:gd name="connsiteY2" fmla="*/ 0 h 6893169"/>
                <a:gd name="connsiteX3" fmla="*/ 12203723 w 12203723"/>
                <a:gd name="connsiteY3" fmla="*/ 4614203 h 6893169"/>
                <a:gd name="connsiteX4" fmla="*/ 12203723 w 12203723"/>
                <a:gd name="connsiteY4" fmla="*/ 6893169 h 6893169"/>
                <a:gd name="connsiteX5" fmla="*/ 10930597 w 12203723"/>
                <a:gd name="connsiteY5" fmla="*/ 6893169 h 6893169"/>
                <a:gd name="connsiteX6" fmla="*/ 0 w 12203723"/>
                <a:gd name="connsiteY6" fmla="*/ 2651760 h 6893169"/>
                <a:gd name="connsiteX0" fmla="*/ 0 w 12267772"/>
                <a:gd name="connsiteY0" fmla="*/ 4004042 h 6893169"/>
                <a:gd name="connsiteX1" fmla="*/ 64049 w 12267772"/>
                <a:gd name="connsiteY1" fmla="*/ 0 h 6893169"/>
                <a:gd name="connsiteX2" fmla="*/ 4270289 w 12267772"/>
                <a:gd name="connsiteY2" fmla="*/ 0 h 6893169"/>
                <a:gd name="connsiteX3" fmla="*/ 12267772 w 12267772"/>
                <a:gd name="connsiteY3" fmla="*/ 4614203 h 6893169"/>
                <a:gd name="connsiteX4" fmla="*/ 12267772 w 12267772"/>
                <a:gd name="connsiteY4" fmla="*/ 6893169 h 6893169"/>
                <a:gd name="connsiteX5" fmla="*/ 10994646 w 12267772"/>
                <a:gd name="connsiteY5" fmla="*/ 6893169 h 6893169"/>
                <a:gd name="connsiteX6" fmla="*/ 0 w 12267772"/>
                <a:gd name="connsiteY6" fmla="*/ 4004042 h 6893169"/>
                <a:gd name="connsiteX0" fmla="*/ 0 w 12267772"/>
                <a:gd name="connsiteY0" fmla="*/ 4004042 h 6931269"/>
                <a:gd name="connsiteX1" fmla="*/ 64049 w 12267772"/>
                <a:gd name="connsiteY1" fmla="*/ 0 h 6931269"/>
                <a:gd name="connsiteX2" fmla="*/ 4270289 w 12267772"/>
                <a:gd name="connsiteY2" fmla="*/ 0 h 6931269"/>
                <a:gd name="connsiteX3" fmla="*/ 12267772 w 12267772"/>
                <a:gd name="connsiteY3" fmla="*/ 4614203 h 6931269"/>
                <a:gd name="connsiteX4" fmla="*/ 12267772 w 12267772"/>
                <a:gd name="connsiteY4" fmla="*/ 6893169 h 6931269"/>
                <a:gd name="connsiteX5" fmla="*/ 110875 w 12267772"/>
                <a:gd name="connsiteY5" fmla="*/ 6931269 h 6931269"/>
                <a:gd name="connsiteX6" fmla="*/ 0 w 12267772"/>
                <a:gd name="connsiteY6" fmla="*/ 4004042 h 6931269"/>
                <a:gd name="connsiteX0" fmla="*/ 0 w 12267772"/>
                <a:gd name="connsiteY0" fmla="*/ 4004042 h 6931269"/>
                <a:gd name="connsiteX1" fmla="*/ 64049 w 12267772"/>
                <a:gd name="connsiteY1" fmla="*/ 0 h 6931269"/>
                <a:gd name="connsiteX2" fmla="*/ 4270289 w 12267772"/>
                <a:gd name="connsiteY2" fmla="*/ 0 h 6931269"/>
                <a:gd name="connsiteX3" fmla="*/ 12267772 w 12267772"/>
                <a:gd name="connsiteY3" fmla="*/ 4614203 h 6931269"/>
                <a:gd name="connsiteX4" fmla="*/ 5499522 w 12267772"/>
                <a:gd name="connsiteY4" fmla="*/ 6862689 h 6931269"/>
                <a:gd name="connsiteX5" fmla="*/ 110875 w 12267772"/>
                <a:gd name="connsiteY5" fmla="*/ 6931269 h 6931269"/>
                <a:gd name="connsiteX6" fmla="*/ 0 w 12267772"/>
                <a:gd name="connsiteY6" fmla="*/ 4004042 h 6931269"/>
                <a:gd name="connsiteX0" fmla="*/ 0 w 12267772"/>
                <a:gd name="connsiteY0" fmla="*/ 4004042 h 6938889"/>
                <a:gd name="connsiteX1" fmla="*/ 64049 w 12267772"/>
                <a:gd name="connsiteY1" fmla="*/ 0 h 6938889"/>
                <a:gd name="connsiteX2" fmla="*/ 4270289 w 12267772"/>
                <a:gd name="connsiteY2" fmla="*/ 0 h 6938889"/>
                <a:gd name="connsiteX3" fmla="*/ 12267772 w 12267772"/>
                <a:gd name="connsiteY3" fmla="*/ 4614203 h 6938889"/>
                <a:gd name="connsiteX4" fmla="*/ 5507102 w 12267772"/>
                <a:gd name="connsiteY4" fmla="*/ 6938889 h 6938889"/>
                <a:gd name="connsiteX5" fmla="*/ 110875 w 12267772"/>
                <a:gd name="connsiteY5" fmla="*/ 6931269 h 6938889"/>
                <a:gd name="connsiteX6" fmla="*/ 0 w 12267772"/>
                <a:gd name="connsiteY6" fmla="*/ 4004042 h 6938889"/>
                <a:gd name="connsiteX0" fmla="*/ 0 w 12176821"/>
                <a:gd name="connsiteY0" fmla="*/ 4004042 h 6938889"/>
                <a:gd name="connsiteX1" fmla="*/ 64049 w 12176821"/>
                <a:gd name="connsiteY1" fmla="*/ 0 h 6938889"/>
                <a:gd name="connsiteX2" fmla="*/ 4270289 w 12176821"/>
                <a:gd name="connsiteY2" fmla="*/ 0 h 6938889"/>
                <a:gd name="connsiteX3" fmla="*/ 12176821 w 12176821"/>
                <a:gd name="connsiteY3" fmla="*/ 4652303 h 6938889"/>
                <a:gd name="connsiteX4" fmla="*/ 5507102 w 12176821"/>
                <a:gd name="connsiteY4" fmla="*/ 6938889 h 6938889"/>
                <a:gd name="connsiteX5" fmla="*/ 110875 w 12176821"/>
                <a:gd name="connsiteY5" fmla="*/ 6931269 h 6938889"/>
                <a:gd name="connsiteX6" fmla="*/ 0 w 12176821"/>
                <a:gd name="connsiteY6" fmla="*/ 4004042 h 6938889"/>
                <a:gd name="connsiteX0" fmla="*/ 0 w 5507102"/>
                <a:gd name="connsiteY0" fmla="*/ 4004042 h 6938889"/>
                <a:gd name="connsiteX1" fmla="*/ 64049 w 5507102"/>
                <a:gd name="connsiteY1" fmla="*/ 0 h 6938889"/>
                <a:gd name="connsiteX2" fmla="*/ 4270289 w 5507102"/>
                <a:gd name="connsiteY2" fmla="*/ 0 h 6938889"/>
                <a:gd name="connsiteX3" fmla="*/ 5507102 w 5507102"/>
                <a:gd name="connsiteY3" fmla="*/ 6938889 h 6938889"/>
                <a:gd name="connsiteX4" fmla="*/ 110875 w 5507102"/>
                <a:gd name="connsiteY4" fmla="*/ 6931269 h 6938889"/>
                <a:gd name="connsiteX5" fmla="*/ 0 w 5507102"/>
                <a:gd name="connsiteY5" fmla="*/ 4004042 h 6938889"/>
                <a:gd name="connsiteX0" fmla="*/ 46826 w 5443053"/>
                <a:gd name="connsiteY0" fmla="*/ 6931269 h 6938889"/>
                <a:gd name="connsiteX1" fmla="*/ 0 w 5443053"/>
                <a:gd name="connsiteY1" fmla="*/ 0 h 6938889"/>
                <a:gd name="connsiteX2" fmla="*/ 4206240 w 5443053"/>
                <a:gd name="connsiteY2" fmla="*/ 0 h 6938889"/>
                <a:gd name="connsiteX3" fmla="*/ 5443053 w 5443053"/>
                <a:gd name="connsiteY3" fmla="*/ 6938889 h 6938889"/>
                <a:gd name="connsiteX4" fmla="*/ 46826 w 5443053"/>
                <a:gd name="connsiteY4" fmla="*/ 6931269 h 6938889"/>
                <a:gd name="connsiteX0" fmla="*/ 46826 w 6995396"/>
                <a:gd name="connsiteY0" fmla="*/ 6938889 h 6946509"/>
                <a:gd name="connsiteX1" fmla="*/ 0 w 6995396"/>
                <a:gd name="connsiteY1" fmla="*/ 7620 h 6946509"/>
                <a:gd name="connsiteX2" fmla="*/ 6995396 w 6995396"/>
                <a:gd name="connsiteY2" fmla="*/ 0 h 6946509"/>
                <a:gd name="connsiteX3" fmla="*/ 5443053 w 6995396"/>
                <a:gd name="connsiteY3" fmla="*/ 6946509 h 6946509"/>
                <a:gd name="connsiteX4" fmla="*/ 46826 w 6995396"/>
                <a:gd name="connsiteY4" fmla="*/ 6938889 h 6946509"/>
                <a:gd name="connsiteX0" fmla="*/ 3516 w 6995396"/>
                <a:gd name="connsiteY0" fmla="*/ 6953403 h 6953403"/>
                <a:gd name="connsiteX1" fmla="*/ 0 w 6995396"/>
                <a:gd name="connsiteY1" fmla="*/ 7620 h 6953403"/>
                <a:gd name="connsiteX2" fmla="*/ 6995396 w 6995396"/>
                <a:gd name="connsiteY2" fmla="*/ 0 h 6953403"/>
                <a:gd name="connsiteX3" fmla="*/ 5443053 w 6995396"/>
                <a:gd name="connsiteY3" fmla="*/ 6946509 h 6953403"/>
                <a:gd name="connsiteX4" fmla="*/ 3516 w 6995396"/>
                <a:gd name="connsiteY4" fmla="*/ 6953403 h 6953403"/>
                <a:gd name="connsiteX0" fmla="*/ 3516 w 6995396"/>
                <a:gd name="connsiteY0" fmla="*/ 6953403 h 6953403"/>
                <a:gd name="connsiteX1" fmla="*/ 0 w 6995396"/>
                <a:gd name="connsiteY1" fmla="*/ 7620 h 6953403"/>
                <a:gd name="connsiteX2" fmla="*/ 6995396 w 6995396"/>
                <a:gd name="connsiteY2" fmla="*/ 0 h 6953403"/>
                <a:gd name="connsiteX3" fmla="*/ 6552151 w 6995396"/>
                <a:gd name="connsiteY3" fmla="*/ 6892344 h 6953403"/>
                <a:gd name="connsiteX4" fmla="*/ 3516 w 6995396"/>
                <a:gd name="connsiteY4" fmla="*/ 6953403 h 6953403"/>
                <a:gd name="connsiteX0" fmla="*/ 3516 w 6943407"/>
                <a:gd name="connsiteY0" fmla="*/ 7007569 h 7007569"/>
                <a:gd name="connsiteX1" fmla="*/ 0 w 6943407"/>
                <a:gd name="connsiteY1" fmla="*/ 61786 h 7007569"/>
                <a:gd name="connsiteX2" fmla="*/ 6943407 w 6943407"/>
                <a:gd name="connsiteY2" fmla="*/ 0 h 7007569"/>
                <a:gd name="connsiteX3" fmla="*/ 6552151 w 6943407"/>
                <a:gd name="connsiteY3" fmla="*/ 6946510 h 7007569"/>
                <a:gd name="connsiteX4" fmla="*/ 3516 w 6943407"/>
                <a:gd name="connsiteY4" fmla="*/ 7007569 h 7007569"/>
                <a:gd name="connsiteX0" fmla="*/ 38175 w 6978066"/>
                <a:gd name="connsiteY0" fmla="*/ 7007569 h 7007569"/>
                <a:gd name="connsiteX1" fmla="*/ 0 w 6978066"/>
                <a:gd name="connsiteY1" fmla="*/ 1795188 h 7007569"/>
                <a:gd name="connsiteX2" fmla="*/ 6978066 w 6978066"/>
                <a:gd name="connsiteY2" fmla="*/ 0 h 7007569"/>
                <a:gd name="connsiteX3" fmla="*/ 6586810 w 6978066"/>
                <a:gd name="connsiteY3" fmla="*/ 6946510 h 7007569"/>
                <a:gd name="connsiteX4" fmla="*/ 38175 w 6978066"/>
                <a:gd name="connsiteY4" fmla="*/ 7007569 h 7007569"/>
                <a:gd name="connsiteX0" fmla="*/ 38175 w 7220681"/>
                <a:gd name="connsiteY0" fmla="*/ 11774417 h 11774417"/>
                <a:gd name="connsiteX1" fmla="*/ 0 w 7220681"/>
                <a:gd name="connsiteY1" fmla="*/ 6562036 h 11774417"/>
                <a:gd name="connsiteX2" fmla="*/ 7220681 w 7220681"/>
                <a:gd name="connsiteY2" fmla="*/ 0 h 11774417"/>
                <a:gd name="connsiteX3" fmla="*/ 6586810 w 7220681"/>
                <a:gd name="connsiteY3" fmla="*/ 11713358 h 11774417"/>
                <a:gd name="connsiteX4" fmla="*/ 38175 w 7220681"/>
                <a:gd name="connsiteY4" fmla="*/ 11774417 h 11774417"/>
                <a:gd name="connsiteX0" fmla="*/ 1112613 w 8295119"/>
                <a:gd name="connsiteY0" fmla="*/ 11774417 h 11774417"/>
                <a:gd name="connsiteX1" fmla="*/ 0 w 8295119"/>
                <a:gd name="connsiteY1" fmla="*/ 7699580 h 11774417"/>
                <a:gd name="connsiteX2" fmla="*/ 8295119 w 8295119"/>
                <a:gd name="connsiteY2" fmla="*/ 0 h 11774417"/>
                <a:gd name="connsiteX3" fmla="*/ 7661248 w 8295119"/>
                <a:gd name="connsiteY3" fmla="*/ 11713358 h 11774417"/>
                <a:gd name="connsiteX4" fmla="*/ 1112613 w 8295119"/>
                <a:gd name="connsiteY4" fmla="*/ 11774417 h 11774417"/>
                <a:gd name="connsiteX0" fmla="*/ 7661248 w 8295119"/>
                <a:gd name="connsiteY0" fmla="*/ 11713358 h 11713358"/>
                <a:gd name="connsiteX1" fmla="*/ 0 w 8295119"/>
                <a:gd name="connsiteY1" fmla="*/ 7699580 h 11713358"/>
                <a:gd name="connsiteX2" fmla="*/ 8295119 w 8295119"/>
                <a:gd name="connsiteY2" fmla="*/ 0 h 11713358"/>
                <a:gd name="connsiteX3" fmla="*/ 7661248 w 8295119"/>
                <a:gd name="connsiteY3" fmla="*/ 11713358 h 11713358"/>
                <a:gd name="connsiteX0" fmla="*/ 7366643 w 8295119"/>
                <a:gd name="connsiteY0" fmla="*/ 17076061 h 17076061"/>
                <a:gd name="connsiteX1" fmla="*/ 0 w 8295119"/>
                <a:gd name="connsiteY1" fmla="*/ 7699580 h 17076061"/>
                <a:gd name="connsiteX2" fmla="*/ 8295119 w 8295119"/>
                <a:gd name="connsiteY2" fmla="*/ 0 h 17076061"/>
                <a:gd name="connsiteX3" fmla="*/ 7366643 w 8295119"/>
                <a:gd name="connsiteY3" fmla="*/ 17076061 h 17076061"/>
                <a:gd name="connsiteX0" fmla="*/ 7386448 w 8295119"/>
                <a:gd name="connsiteY0" fmla="*/ 17076061 h 17076061"/>
                <a:gd name="connsiteX1" fmla="*/ 0 w 8295119"/>
                <a:gd name="connsiteY1" fmla="*/ 7699580 h 17076061"/>
                <a:gd name="connsiteX2" fmla="*/ 8295119 w 8295119"/>
                <a:gd name="connsiteY2" fmla="*/ 0 h 17076061"/>
                <a:gd name="connsiteX3" fmla="*/ 7386448 w 8295119"/>
                <a:gd name="connsiteY3" fmla="*/ 17076061 h 17076061"/>
                <a:gd name="connsiteX0" fmla="*/ 7386448 w 8295119"/>
                <a:gd name="connsiteY0" fmla="*/ 17076061 h 17076061"/>
                <a:gd name="connsiteX1" fmla="*/ 0 w 8295119"/>
                <a:gd name="connsiteY1" fmla="*/ 7699580 h 17076061"/>
                <a:gd name="connsiteX2" fmla="*/ 27509 w 8295119"/>
                <a:gd name="connsiteY2" fmla="*/ 7674092 h 17076061"/>
                <a:gd name="connsiteX3" fmla="*/ 8295119 w 8295119"/>
                <a:gd name="connsiteY3" fmla="*/ 0 h 17076061"/>
                <a:gd name="connsiteX4" fmla="*/ 7386448 w 8295119"/>
                <a:gd name="connsiteY4" fmla="*/ 17076061 h 17076061"/>
                <a:gd name="connsiteX0" fmla="*/ 7487775 w 8396446"/>
                <a:gd name="connsiteY0" fmla="*/ 17076061 h 17076061"/>
                <a:gd name="connsiteX1" fmla="*/ 101327 w 8396446"/>
                <a:gd name="connsiteY1" fmla="*/ 7699580 h 17076061"/>
                <a:gd name="connsiteX2" fmla="*/ 0 w 8396446"/>
                <a:gd name="connsiteY2" fmla="*/ 5927150 h 17076061"/>
                <a:gd name="connsiteX3" fmla="*/ 8396446 w 8396446"/>
                <a:gd name="connsiteY3" fmla="*/ 0 h 17076061"/>
                <a:gd name="connsiteX4" fmla="*/ 7487775 w 8396446"/>
                <a:gd name="connsiteY4" fmla="*/ 17076061 h 17076061"/>
                <a:gd name="connsiteX0" fmla="*/ 7504547 w 8413218"/>
                <a:gd name="connsiteY0" fmla="*/ 17076061 h 17076061"/>
                <a:gd name="connsiteX1" fmla="*/ 0 w 8413218"/>
                <a:gd name="connsiteY1" fmla="*/ 7626793 h 17076061"/>
                <a:gd name="connsiteX2" fmla="*/ 16772 w 8413218"/>
                <a:gd name="connsiteY2" fmla="*/ 5927150 h 17076061"/>
                <a:gd name="connsiteX3" fmla="*/ 8413218 w 8413218"/>
                <a:gd name="connsiteY3" fmla="*/ 0 h 17076061"/>
                <a:gd name="connsiteX4" fmla="*/ 7504547 w 8413218"/>
                <a:gd name="connsiteY4" fmla="*/ 17076061 h 17076061"/>
                <a:gd name="connsiteX0" fmla="*/ 7487775 w 8396446"/>
                <a:gd name="connsiteY0" fmla="*/ 17076061 h 17076061"/>
                <a:gd name="connsiteX1" fmla="*/ 4701 w 8396446"/>
                <a:gd name="connsiteY1" fmla="*/ 7626793 h 17076061"/>
                <a:gd name="connsiteX2" fmla="*/ 0 w 8396446"/>
                <a:gd name="connsiteY2" fmla="*/ 5927150 h 17076061"/>
                <a:gd name="connsiteX3" fmla="*/ 8396446 w 8396446"/>
                <a:gd name="connsiteY3" fmla="*/ 0 h 17076061"/>
                <a:gd name="connsiteX4" fmla="*/ 7487775 w 8396446"/>
                <a:gd name="connsiteY4" fmla="*/ 17076061 h 17076061"/>
                <a:gd name="connsiteX0" fmla="*/ 7563595 w 8472266"/>
                <a:gd name="connsiteY0" fmla="*/ 17076061 h 17076061"/>
                <a:gd name="connsiteX1" fmla="*/ 0 w 8472266"/>
                <a:gd name="connsiteY1" fmla="*/ 7505481 h 17076061"/>
                <a:gd name="connsiteX2" fmla="*/ 75820 w 8472266"/>
                <a:gd name="connsiteY2" fmla="*/ 5927150 h 17076061"/>
                <a:gd name="connsiteX3" fmla="*/ 8472266 w 8472266"/>
                <a:gd name="connsiteY3" fmla="*/ 0 h 17076061"/>
                <a:gd name="connsiteX4" fmla="*/ 7563595 w 8472266"/>
                <a:gd name="connsiteY4" fmla="*/ 17076061 h 17076061"/>
                <a:gd name="connsiteX0" fmla="*/ 7568298 w 8476969"/>
                <a:gd name="connsiteY0" fmla="*/ 17076061 h 17076061"/>
                <a:gd name="connsiteX1" fmla="*/ 4703 w 8476969"/>
                <a:gd name="connsiteY1" fmla="*/ 7505481 h 17076061"/>
                <a:gd name="connsiteX2" fmla="*/ 0 w 8476969"/>
                <a:gd name="connsiteY2" fmla="*/ 5878624 h 17076061"/>
                <a:gd name="connsiteX3" fmla="*/ 8476969 w 8476969"/>
                <a:gd name="connsiteY3" fmla="*/ 0 h 17076061"/>
                <a:gd name="connsiteX4" fmla="*/ 7568298 w 8476969"/>
                <a:gd name="connsiteY4" fmla="*/ 17076061 h 17076061"/>
                <a:gd name="connsiteX0" fmla="*/ 7584402 w 8476969"/>
                <a:gd name="connsiteY0" fmla="*/ 17173113 h 17173113"/>
                <a:gd name="connsiteX1" fmla="*/ 4703 w 8476969"/>
                <a:gd name="connsiteY1" fmla="*/ 7505481 h 17173113"/>
                <a:gd name="connsiteX2" fmla="*/ 0 w 8476969"/>
                <a:gd name="connsiteY2" fmla="*/ 5878624 h 17173113"/>
                <a:gd name="connsiteX3" fmla="*/ 8476969 w 8476969"/>
                <a:gd name="connsiteY3" fmla="*/ 0 h 17173113"/>
                <a:gd name="connsiteX4" fmla="*/ 7584402 w 8476969"/>
                <a:gd name="connsiteY4" fmla="*/ 17173113 h 1717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6969" h="17173113">
                  <a:moveTo>
                    <a:pt x="7584402" y="17173113"/>
                  </a:moveTo>
                  <a:lnTo>
                    <a:pt x="4703" y="7505481"/>
                  </a:lnTo>
                  <a:cubicBezTo>
                    <a:pt x="3135" y="6963195"/>
                    <a:pt x="1568" y="6420910"/>
                    <a:pt x="0" y="5878624"/>
                  </a:cubicBezTo>
                  <a:lnTo>
                    <a:pt x="8476969" y="0"/>
                  </a:lnTo>
                  <a:lnTo>
                    <a:pt x="7584402" y="17173113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87135" y="823279"/>
              <a:ext cx="35207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quada One" panose="020B0604020202020204"/>
                </a:rPr>
                <a:t>Pre-clinico</a:t>
              </a:r>
              <a:r>
                <a:rPr lang="it-IT" sz="2400" b="1" cap="small" dirty="0">
                  <a:ln w="0"/>
                  <a:solidFill>
                    <a:schemeClr val="bg1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Squada One" panose="020B0604020202020204"/>
                </a:rPr>
                <a:t> </a:t>
              </a:r>
              <a:endParaRPr lang="en-GB" sz="2400" b="1" cap="small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73462" y="4591945"/>
            <a:ext cx="6516152" cy="2291583"/>
            <a:chOff x="5773462" y="4591945"/>
            <a:chExt cx="6516152" cy="2291583"/>
          </a:xfrm>
        </p:grpSpPr>
        <p:sp>
          <p:nvSpPr>
            <p:cNvPr id="34" name="Freeform 33"/>
            <p:cNvSpPr/>
            <p:nvPr/>
          </p:nvSpPr>
          <p:spPr>
            <a:xfrm flipH="1">
              <a:off x="5773462" y="4591945"/>
              <a:ext cx="6516152" cy="2291583"/>
            </a:xfrm>
            <a:custGeom>
              <a:avLst/>
              <a:gdLst>
                <a:gd name="connsiteX0" fmla="*/ 0 w 12203723"/>
                <a:gd name="connsiteY0" fmla="*/ 2651760 h 6893169"/>
                <a:gd name="connsiteX1" fmla="*/ 0 w 12203723"/>
                <a:gd name="connsiteY1" fmla="*/ 0 h 6893169"/>
                <a:gd name="connsiteX2" fmla="*/ 4206240 w 12203723"/>
                <a:gd name="connsiteY2" fmla="*/ 0 h 6893169"/>
                <a:gd name="connsiteX3" fmla="*/ 12203723 w 12203723"/>
                <a:gd name="connsiteY3" fmla="*/ 4614203 h 6893169"/>
                <a:gd name="connsiteX4" fmla="*/ 12203723 w 12203723"/>
                <a:gd name="connsiteY4" fmla="*/ 6893169 h 6893169"/>
                <a:gd name="connsiteX5" fmla="*/ 10930597 w 12203723"/>
                <a:gd name="connsiteY5" fmla="*/ 6893169 h 6893169"/>
                <a:gd name="connsiteX6" fmla="*/ 21102 w 12203723"/>
                <a:gd name="connsiteY6" fmla="*/ 3327009 h 6893169"/>
                <a:gd name="connsiteX7" fmla="*/ 0 w 12203723"/>
                <a:gd name="connsiteY7" fmla="*/ 2651760 h 6893169"/>
                <a:gd name="connsiteX0" fmla="*/ 18547 w 12222270"/>
                <a:gd name="connsiteY0" fmla="*/ 2651760 h 6893169"/>
                <a:gd name="connsiteX1" fmla="*/ 18547 w 12222270"/>
                <a:gd name="connsiteY1" fmla="*/ 0 h 6893169"/>
                <a:gd name="connsiteX2" fmla="*/ 4224787 w 12222270"/>
                <a:gd name="connsiteY2" fmla="*/ 0 h 6893169"/>
                <a:gd name="connsiteX3" fmla="*/ 12222270 w 12222270"/>
                <a:gd name="connsiteY3" fmla="*/ 4614203 h 6893169"/>
                <a:gd name="connsiteX4" fmla="*/ 12222270 w 12222270"/>
                <a:gd name="connsiteY4" fmla="*/ 6893169 h 6893169"/>
                <a:gd name="connsiteX5" fmla="*/ 10949144 w 12222270"/>
                <a:gd name="connsiteY5" fmla="*/ 6893169 h 6893169"/>
                <a:gd name="connsiteX6" fmla="*/ 106 w 12222270"/>
                <a:gd name="connsiteY6" fmla="*/ 3340262 h 6893169"/>
                <a:gd name="connsiteX7" fmla="*/ 18547 w 12222270"/>
                <a:gd name="connsiteY7" fmla="*/ 2651760 h 6893169"/>
                <a:gd name="connsiteX0" fmla="*/ 0 w 12203723"/>
                <a:gd name="connsiteY0" fmla="*/ 2651760 h 6893169"/>
                <a:gd name="connsiteX1" fmla="*/ 0 w 12203723"/>
                <a:gd name="connsiteY1" fmla="*/ 0 h 6893169"/>
                <a:gd name="connsiteX2" fmla="*/ 4206240 w 12203723"/>
                <a:gd name="connsiteY2" fmla="*/ 0 h 6893169"/>
                <a:gd name="connsiteX3" fmla="*/ 12203723 w 12203723"/>
                <a:gd name="connsiteY3" fmla="*/ 4614203 h 6893169"/>
                <a:gd name="connsiteX4" fmla="*/ 12203723 w 12203723"/>
                <a:gd name="connsiteY4" fmla="*/ 6893169 h 6893169"/>
                <a:gd name="connsiteX5" fmla="*/ 10930597 w 12203723"/>
                <a:gd name="connsiteY5" fmla="*/ 6893169 h 6893169"/>
                <a:gd name="connsiteX6" fmla="*/ 0 w 12203723"/>
                <a:gd name="connsiteY6" fmla="*/ 2651760 h 6893169"/>
                <a:gd name="connsiteX0" fmla="*/ 0 w 12267772"/>
                <a:gd name="connsiteY0" fmla="*/ 4004042 h 6893169"/>
                <a:gd name="connsiteX1" fmla="*/ 64049 w 12267772"/>
                <a:gd name="connsiteY1" fmla="*/ 0 h 6893169"/>
                <a:gd name="connsiteX2" fmla="*/ 4270289 w 12267772"/>
                <a:gd name="connsiteY2" fmla="*/ 0 h 6893169"/>
                <a:gd name="connsiteX3" fmla="*/ 12267772 w 12267772"/>
                <a:gd name="connsiteY3" fmla="*/ 4614203 h 6893169"/>
                <a:gd name="connsiteX4" fmla="*/ 12267772 w 12267772"/>
                <a:gd name="connsiteY4" fmla="*/ 6893169 h 6893169"/>
                <a:gd name="connsiteX5" fmla="*/ 10994646 w 12267772"/>
                <a:gd name="connsiteY5" fmla="*/ 6893169 h 6893169"/>
                <a:gd name="connsiteX6" fmla="*/ 0 w 12267772"/>
                <a:gd name="connsiteY6" fmla="*/ 4004042 h 6893169"/>
                <a:gd name="connsiteX0" fmla="*/ 0 w 12267772"/>
                <a:gd name="connsiteY0" fmla="*/ 4004042 h 6931269"/>
                <a:gd name="connsiteX1" fmla="*/ 64049 w 12267772"/>
                <a:gd name="connsiteY1" fmla="*/ 0 h 6931269"/>
                <a:gd name="connsiteX2" fmla="*/ 4270289 w 12267772"/>
                <a:gd name="connsiteY2" fmla="*/ 0 h 6931269"/>
                <a:gd name="connsiteX3" fmla="*/ 12267772 w 12267772"/>
                <a:gd name="connsiteY3" fmla="*/ 4614203 h 6931269"/>
                <a:gd name="connsiteX4" fmla="*/ 12267772 w 12267772"/>
                <a:gd name="connsiteY4" fmla="*/ 6893169 h 6931269"/>
                <a:gd name="connsiteX5" fmla="*/ 110875 w 12267772"/>
                <a:gd name="connsiteY5" fmla="*/ 6931269 h 6931269"/>
                <a:gd name="connsiteX6" fmla="*/ 0 w 12267772"/>
                <a:gd name="connsiteY6" fmla="*/ 4004042 h 6931269"/>
                <a:gd name="connsiteX0" fmla="*/ 0 w 12267772"/>
                <a:gd name="connsiteY0" fmla="*/ 4004042 h 6931269"/>
                <a:gd name="connsiteX1" fmla="*/ 64049 w 12267772"/>
                <a:gd name="connsiteY1" fmla="*/ 0 h 6931269"/>
                <a:gd name="connsiteX2" fmla="*/ 4270289 w 12267772"/>
                <a:gd name="connsiteY2" fmla="*/ 0 h 6931269"/>
                <a:gd name="connsiteX3" fmla="*/ 12267772 w 12267772"/>
                <a:gd name="connsiteY3" fmla="*/ 4614203 h 6931269"/>
                <a:gd name="connsiteX4" fmla="*/ 5499522 w 12267772"/>
                <a:gd name="connsiteY4" fmla="*/ 6862689 h 6931269"/>
                <a:gd name="connsiteX5" fmla="*/ 110875 w 12267772"/>
                <a:gd name="connsiteY5" fmla="*/ 6931269 h 6931269"/>
                <a:gd name="connsiteX6" fmla="*/ 0 w 12267772"/>
                <a:gd name="connsiteY6" fmla="*/ 4004042 h 6931269"/>
                <a:gd name="connsiteX0" fmla="*/ 0 w 12267772"/>
                <a:gd name="connsiteY0" fmla="*/ 4004042 h 6938889"/>
                <a:gd name="connsiteX1" fmla="*/ 64049 w 12267772"/>
                <a:gd name="connsiteY1" fmla="*/ 0 h 6938889"/>
                <a:gd name="connsiteX2" fmla="*/ 4270289 w 12267772"/>
                <a:gd name="connsiteY2" fmla="*/ 0 h 6938889"/>
                <a:gd name="connsiteX3" fmla="*/ 12267772 w 12267772"/>
                <a:gd name="connsiteY3" fmla="*/ 4614203 h 6938889"/>
                <a:gd name="connsiteX4" fmla="*/ 5507102 w 12267772"/>
                <a:gd name="connsiteY4" fmla="*/ 6938889 h 6938889"/>
                <a:gd name="connsiteX5" fmla="*/ 110875 w 12267772"/>
                <a:gd name="connsiteY5" fmla="*/ 6931269 h 6938889"/>
                <a:gd name="connsiteX6" fmla="*/ 0 w 12267772"/>
                <a:gd name="connsiteY6" fmla="*/ 4004042 h 6938889"/>
                <a:gd name="connsiteX0" fmla="*/ 0 w 12176821"/>
                <a:gd name="connsiteY0" fmla="*/ 4004042 h 6938889"/>
                <a:gd name="connsiteX1" fmla="*/ 64049 w 12176821"/>
                <a:gd name="connsiteY1" fmla="*/ 0 h 6938889"/>
                <a:gd name="connsiteX2" fmla="*/ 4270289 w 12176821"/>
                <a:gd name="connsiteY2" fmla="*/ 0 h 6938889"/>
                <a:gd name="connsiteX3" fmla="*/ 12176821 w 12176821"/>
                <a:gd name="connsiteY3" fmla="*/ 4652303 h 6938889"/>
                <a:gd name="connsiteX4" fmla="*/ 5507102 w 12176821"/>
                <a:gd name="connsiteY4" fmla="*/ 6938889 h 6938889"/>
                <a:gd name="connsiteX5" fmla="*/ 110875 w 12176821"/>
                <a:gd name="connsiteY5" fmla="*/ 6931269 h 6938889"/>
                <a:gd name="connsiteX6" fmla="*/ 0 w 12176821"/>
                <a:gd name="connsiteY6" fmla="*/ 4004042 h 6938889"/>
                <a:gd name="connsiteX0" fmla="*/ 0 w 5507102"/>
                <a:gd name="connsiteY0" fmla="*/ 4004042 h 6938889"/>
                <a:gd name="connsiteX1" fmla="*/ 64049 w 5507102"/>
                <a:gd name="connsiteY1" fmla="*/ 0 h 6938889"/>
                <a:gd name="connsiteX2" fmla="*/ 4270289 w 5507102"/>
                <a:gd name="connsiteY2" fmla="*/ 0 h 6938889"/>
                <a:gd name="connsiteX3" fmla="*/ 5507102 w 5507102"/>
                <a:gd name="connsiteY3" fmla="*/ 6938889 h 6938889"/>
                <a:gd name="connsiteX4" fmla="*/ 110875 w 5507102"/>
                <a:gd name="connsiteY4" fmla="*/ 6931269 h 6938889"/>
                <a:gd name="connsiteX5" fmla="*/ 0 w 5507102"/>
                <a:gd name="connsiteY5" fmla="*/ 4004042 h 6938889"/>
                <a:gd name="connsiteX0" fmla="*/ 46826 w 5443053"/>
                <a:gd name="connsiteY0" fmla="*/ 6931269 h 6938889"/>
                <a:gd name="connsiteX1" fmla="*/ 0 w 5443053"/>
                <a:gd name="connsiteY1" fmla="*/ 0 h 6938889"/>
                <a:gd name="connsiteX2" fmla="*/ 4206240 w 5443053"/>
                <a:gd name="connsiteY2" fmla="*/ 0 h 6938889"/>
                <a:gd name="connsiteX3" fmla="*/ 5443053 w 5443053"/>
                <a:gd name="connsiteY3" fmla="*/ 6938889 h 6938889"/>
                <a:gd name="connsiteX4" fmla="*/ 46826 w 5443053"/>
                <a:gd name="connsiteY4" fmla="*/ 6931269 h 6938889"/>
                <a:gd name="connsiteX0" fmla="*/ 46826 w 6995396"/>
                <a:gd name="connsiteY0" fmla="*/ 6938889 h 6946509"/>
                <a:gd name="connsiteX1" fmla="*/ 0 w 6995396"/>
                <a:gd name="connsiteY1" fmla="*/ 7620 h 6946509"/>
                <a:gd name="connsiteX2" fmla="*/ 6995396 w 6995396"/>
                <a:gd name="connsiteY2" fmla="*/ 0 h 6946509"/>
                <a:gd name="connsiteX3" fmla="*/ 5443053 w 6995396"/>
                <a:gd name="connsiteY3" fmla="*/ 6946509 h 6946509"/>
                <a:gd name="connsiteX4" fmla="*/ 46826 w 6995396"/>
                <a:gd name="connsiteY4" fmla="*/ 6938889 h 6946509"/>
                <a:gd name="connsiteX0" fmla="*/ 3516 w 6995396"/>
                <a:gd name="connsiteY0" fmla="*/ 6953403 h 6953403"/>
                <a:gd name="connsiteX1" fmla="*/ 0 w 6995396"/>
                <a:gd name="connsiteY1" fmla="*/ 7620 h 6953403"/>
                <a:gd name="connsiteX2" fmla="*/ 6995396 w 6995396"/>
                <a:gd name="connsiteY2" fmla="*/ 0 h 6953403"/>
                <a:gd name="connsiteX3" fmla="*/ 5443053 w 6995396"/>
                <a:gd name="connsiteY3" fmla="*/ 6946509 h 6953403"/>
                <a:gd name="connsiteX4" fmla="*/ 3516 w 6995396"/>
                <a:gd name="connsiteY4" fmla="*/ 6953403 h 6953403"/>
                <a:gd name="connsiteX0" fmla="*/ 3516 w 6995396"/>
                <a:gd name="connsiteY0" fmla="*/ 6953403 h 6953403"/>
                <a:gd name="connsiteX1" fmla="*/ 0 w 6995396"/>
                <a:gd name="connsiteY1" fmla="*/ 7620 h 6953403"/>
                <a:gd name="connsiteX2" fmla="*/ 6995396 w 6995396"/>
                <a:gd name="connsiteY2" fmla="*/ 0 h 6953403"/>
                <a:gd name="connsiteX3" fmla="*/ 6552151 w 6995396"/>
                <a:gd name="connsiteY3" fmla="*/ 6892344 h 6953403"/>
                <a:gd name="connsiteX4" fmla="*/ 3516 w 6995396"/>
                <a:gd name="connsiteY4" fmla="*/ 6953403 h 6953403"/>
                <a:gd name="connsiteX0" fmla="*/ 3516 w 6943407"/>
                <a:gd name="connsiteY0" fmla="*/ 7007569 h 7007569"/>
                <a:gd name="connsiteX1" fmla="*/ 0 w 6943407"/>
                <a:gd name="connsiteY1" fmla="*/ 61786 h 7007569"/>
                <a:gd name="connsiteX2" fmla="*/ 6943407 w 6943407"/>
                <a:gd name="connsiteY2" fmla="*/ 0 h 7007569"/>
                <a:gd name="connsiteX3" fmla="*/ 6552151 w 6943407"/>
                <a:gd name="connsiteY3" fmla="*/ 6946510 h 7007569"/>
                <a:gd name="connsiteX4" fmla="*/ 3516 w 6943407"/>
                <a:gd name="connsiteY4" fmla="*/ 7007569 h 7007569"/>
                <a:gd name="connsiteX0" fmla="*/ 38175 w 6978066"/>
                <a:gd name="connsiteY0" fmla="*/ 7007569 h 7007569"/>
                <a:gd name="connsiteX1" fmla="*/ 0 w 6978066"/>
                <a:gd name="connsiteY1" fmla="*/ 1795188 h 7007569"/>
                <a:gd name="connsiteX2" fmla="*/ 6978066 w 6978066"/>
                <a:gd name="connsiteY2" fmla="*/ 0 h 7007569"/>
                <a:gd name="connsiteX3" fmla="*/ 6586810 w 6978066"/>
                <a:gd name="connsiteY3" fmla="*/ 6946510 h 7007569"/>
                <a:gd name="connsiteX4" fmla="*/ 38175 w 6978066"/>
                <a:gd name="connsiteY4" fmla="*/ 7007569 h 7007569"/>
                <a:gd name="connsiteX0" fmla="*/ 38175 w 7220681"/>
                <a:gd name="connsiteY0" fmla="*/ 11774417 h 11774417"/>
                <a:gd name="connsiteX1" fmla="*/ 0 w 7220681"/>
                <a:gd name="connsiteY1" fmla="*/ 6562036 h 11774417"/>
                <a:gd name="connsiteX2" fmla="*/ 7220681 w 7220681"/>
                <a:gd name="connsiteY2" fmla="*/ 0 h 11774417"/>
                <a:gd name="connsiteX3" fmla="*/ 6586810 w 7220681"/>
                <a:gd name="connsiteY3" fmla="*/ 11713358 h 11774417"/>
                <a:gd name="connsiteX4" fmla="*/ 38175 w 7220681"/>
                <a:gd name="connsiteY4" fmla="*/ 11774417 h 11774417"/>
                <a:gd name="connsiteX0" fmla="*/ 38175 w 7341989"/>
                <a:gd name="connsiteY0" fmla="*/ 14212009 h 14212009"/>
                <a:gd name="connsiteX1" fmla="*/ 0 w 7341989"/>
                <a:gd name="connsiteY1" fmla="*/ 8999628 h 14212009"/>
                <a:gd name="connsiteX2" fmla="*/ 7341989 w 7341989"/>
                <a:gd name="connsiteY2" fmla="*/ 0 h 14212009"/>
                <a:gd name="connsiteX3" fmla="*/ 6586810 w 7341989"/>
                <a:gd name="connsiteY3" fmla="*/ 14150950 h 14212009"/>
                <a:gd name="connsiteX4" fmla="*/ 38175 w 7341989"/>
                <a:gd name="connsiteY4" fmla="*/ 14212009 h 14212009"/>
                <a:gd name="connsiteX0" fmla="*/ 38175 w 7238010"/>
                <a:gd name="connsiteY0" fmla="*/ 11449401 h 11449401"/>
                <a:gd name="connsiteX1" fmla="*/ 0 w 7238010"/>
                <a:gd name="connsiteY1" fmla="*/ 6237020 h 11449401"/>
                <a:gd name="connsiteX2" fmla="*/ 7238010 w 7238010"/>
                <a:gd name="connsiteY2" fmla="*/ 0 h 11449401"/>
                <a:gd name="connsiteX3" fmla="*/ 6586810 w 7238010"/>
                <a:gd name="connsiteY3" fmla="*/ 11388342 h 11449401"/>
                <a:gd name="connsiteX4" fmla="*/ 38175 w 7238010"/>
                <a:gd name="connsiteY4" fmla="*/ 11449401 h 11449401"/>
                <a:gd name="connsiteX0" fmla="*/ 38175 w 7274187"/>
                <a:gd name="connsiteY0" fmla="*/ 11478160 h 11478160"/>
                <a:gd name="connsiteX1" fmla="*/ 0 w 7274187"/>
                <a:gd name="connsiteY1" fmla="*/ 6265779 h 11478160"/>
                <a:gd name="connsiteX2" fmla="*/ 7274187 w 7274187"/>
                <a:gd name="connsiteY2" fmla="*/ 0 h 11478160"/>
                <a:gd name="connsiteX3" fmla="*/ 6586810 w 7274187"/>
                <a:gd name="connsiteY3" fmla="*/ 11417101 h 11478160"/>
                <a:gd name="connsiteX4" fmla="*/ 38175 w 7274187"/>
                <a:gd name="connsiteY4" fmla="*/ 11478160 h 11478160"/>
                <a:gd name="connsiteX0" fmla="*/ 38175 w 7247055"/>
                <a:gd name="connsiteY0" fmla="*/ 11449406 h 11449406"/>
                <a:gd name="connsiteX1" fmla="*/ 0 w 7247055"/>
                <a:gd name="connsiteY1" fmla="*/ 6237025 h 11449406"/>
                <a:gd name="connsiteX2" fmla="*/ 7247055 w 7247055"/>
                <a:gd name="connsiteY2" fmla="*/ 0 h 11449406"/>
                <a:gd name="connsiteX3" fmla="*/ 6586810 w 7247055"/>
                <a:gd name="connsiteY3" fmla="*/ 11388347 h 11449406"/>
                <a:gd name="connsiteX4" fmla="*/ 38175 w 7247055"/>
                <a:gd name="connsiteY4" fmla="*/ 11449406 h 11449406"/>
                <a:gd name="connsiteX0" fmla="*/ 38175 w 7247055"/>
                <a:gd name="connsiteY0" fmla="*/ 11449406 h 11449406"/>
                <a:gd name="connsiteX1" fmla="*/ 0 w 7247055"/>
                <a:gd name="connsiteY1" fmla="*/ 6237025 h 11449406"/>
                <a:gd name="connsiteX2" fmla="*/ 7247055 w 7247055"/>
                <a:gd name="connsiteY2" fmla="*/ 0 h 11449406"/>
                <a:gd name="connsiteX3" fmla="*/ 6586810 w 7247055"/>
                <a:gd name="connsiteY3" fmla="*/ 11388347 h 11449406"/>
                <a:gd name="connsiteX4" fmla="*/ 38175 w 7247055"/>
                <a:gd name="connsiteY4" fmla="*/ 11449406 h 11449406"/>
                <a:gd name="connsiteX0" fmla="*/ 38175 w 7231223"/>
                <a:gd name="connsiteY0" fmla="*/ 11473672 h 11473672"/>
                <a:gd name="connsiteX1" fmla="*/ 0 w 7231223"/>
                <a:gd name="connsiteY1" fmla="*/ 6261291 h 11473672"/>
                <a:gd name="connsiteX2" fmla="*/ 7231223 w 7231223"/>
                <a:gd name="connsiteY2" fmla="*/ 0 h 11473672"/>
                <a:gd name="connsiteX3" fmla="*/ 6586810 w 7231223"/>
                <a:gd name="connsiteY3" fmla="*/ 11412613 h 11473672"/>
                <a:gd name="connsiteX4" fmla="*/ 38175 w 7231223"/>
                <a:gd name="connsiteY4" fmla="*/ 11473672 h 11473672"/>
                <a:gd name="connsiteX0" fmla="*/ 38175 w 7194281"/>
                <a:gd name="connsiteY0" fmla="*/ 11425146 h 11425146"/>
                <a:gd name="connsiteX1" fmla="*/ 0 w 7194281"/>
                <a:gd name="connsiteY1" fmla="*/ 6212765 h 11425146"/>
                <a:gd name="connsiteX2" fmla="*/ 7194281 w 7194281"/>
                <a:gd name="connsiteY2" fmla="*/ 0 h 11425146"/>
                <a:gd name="connsiteX3" fmla="*/ 6586810 w 7194281"/>
                <a:gd name="connsiteY3" fmla="*/ 11364087 h 11425146"/>
                <a:gd name="connsiteX4" fmla="*/ 38175 w 7194281"/>
                <a:gd name="connsiteY4" fmla="*/ 11425146 h 11425146"/>
                <a:gd name="connsiteX0" fmla="*/ 38175 w 7220669"/>
                <a:gd name="connsiteY0" fmla="*/ 11497938 h 11497938"/>
                <a:gd name="connsiteX1" fmla="*/ 0 w 7220669"/>
                <a:gd name="connsiteY1" fmla="*/ 6285557 h 11497938"/>
                <a:gd name="connsiteX2" fmla="*/ 7220669 w 7220669"/>
                <a:gd name="connsiteY2" fmla="*/ 0 h 11497938"/>
                <a:gd name="connsiteX3" fmla="*/ 6586810 w 7220669"/>
                <a:gd name="connsiteY3" fmla="*/ 11436879 h 11497938"/>
                <a:gd name="connsiteX4" fmla="*/ 38175 w 7220669"/>
                <a:gd name="connsiteY4" fmla="*/ 11497938 h 1149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20669" h="11497938">
                  <a:moveTo>
                    <a:pt x="38175" y="11497938"/>
                  </a:moveTo>
                  <a:lnTo>
                    <a:pt x="0" y="6285557"/>
                  </a:lnTo>
                  <a:lnTo>
                    <a:pt x="7220669" y="0"/>
                  </a:lnTo>
                  <a:lnTo>
                    <a:pt x="6586810" y="11436879"/>
                  </a:lnTo>
                  <a:lnTo>
                    <a:pt x="38175" y="11497938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067" y="5683170"/>
              <a:ext cx="234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400" b="1" dirty="0">
                  <a:solidFill>
                    <a:schemeClr val="bg1"/>
                  </a:solidFill>
                  <a:latin typeface="Squada One" panose="020B0604020202020204"/>
                </a:rPr>
                <a:t>Consumer</a:t>
              </a:r>
              <a:endParaRPr lang="en-GB" sz="3400" b="1" dirty="0">
                <a:solidFill>
                  <a:schemeClr val="bg1"/>
                </a:solidFill>
                <a:latin typeface="Squada One" panose="020B060402020202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41622" y="1770645"/>
            <a:ext cx="6745636" cy="4084631"/>
            <a:chOff x="5541622" y="1770645"/>
            <a:chExt cx="6745636" cy="4084631"/>
          </a:xfrm>
        </p:grpSpPr>
        <p:sp>
          <p:nvSpPr>
            <p:cNvPr id="30" name="Freeform 29"/>
            <p:cNvSpPr/>
            <p:nvPr/>
          </p:nvSpPr>
          <p:spPr>
            <a:xfrm flipH="1">
              <a:off x="5541622" y="1770645"/>
              <a:ext cx="6745636" cy="4084631"/>
            </a:xfrm>
            <a:custGeom>
              <a:avLst/>
              <a:gdLst>
                <a:gd name="connsiteX0" fmla="*/ 0 w 12203723"/>
                <a:gd name="connsiteY0" fmla="*/ 2651760 h 6893169"/>
                <a:gd name="connsiteX1" fmla="*/ 0 w 12203723"/>
                <a:gd name="connsiteY1" fmla="*/ 0 h 6893169"/>
                <a:gd name="connsiteX2" fmla="*/ 4206240 w 12203723"/>
                <a:gd name="connsiteY2" fmla="*/ 0 h 6893169"/>
                <a:gd name="connsiteX3" fmla="*/ 12203723 w 12203723"/>
                <a:gd name="connsiteY3" fmla="*/ 4614203 h 6893169"/>
                <a:gd name="connsiteX4" fmla="*/ 12203723 w 12203723"/>
                <a:gd name="connsiteY4" fmla="*/ 6893169 h 6893169"/>
                <a:gd name="connsiteX5" fmla="*/ 10930597 w 12203723"/>
                <a:gd name="connsiteY5" fmla="*/ 6893169 h 6893169"/>
                <a:gd name="connsiteX6" fmla="*/ 21102 w 12203723"/>
                <a:gd name="connsiteY6" fmla="*/ 3327009 h 6893169"/>
                <a:gd name="connsiteX7" fmla="*/ 0 w 12203723"/>
                <a:gd name="connsiteY7" fmla="*/ 2651760 h 6893169"/>
                <a:gd name="connsiteX0" fmla="*/ 18547 w 12222270"/>
                <a:gd name="connsiteY0" fmla="*/ 2651760 h 6893169"/>
                <a:gd name="connsiteX1" fmla="*/ 18547 w 12222270"/>
                <a:gd name="connsiteY1" fmla="*/ 0 h 6893169"/>
                <a:gd name="connsiteX2" fmla="*/ 4224787 w 12222270"/>
                <a:gd name="connsiteY2" fmla="*/ 0 h 6893169"/>
                <a:gd name="connsiteX3" fmla="*/ 12222270 w 12222270"/>
                <a:gd name="connsiteY3" fmla="*/ 4614203 h 6893169"/>
                <a:gd name="connsiteX4" fmla="*/ 12222270 w 12222270"/>
                <a:gd name="connsiteY4" fmla="*/ 6893169 h 6893169"/>
                <a:gd name="connsiteX5" fmla="*/ 10949144 w 12222270"/>
                <a:gd name="connsiteY5" fmla="*/ 6893169 h 6893169"/>
                <a:gd name="connsiteX6" fmla="*/ 106 w 12222270"/>
                <a:gd name="connsiteY6" fmla="*/ 3340262 h 6893169"/>
                <a:gd name="connsiteX7" fmla="*/ 18547 w 12222270"/>
                <a:gd name="connsiteY7" fmla="*/ 2651760 h 6893169"/>
                <a:gd name="connsiteX0" fmla="*/ 0 w 12203723"/>
                <a:gd name="connsiteY0" fmla="*/ 2651760 h 6893169"/>
                <a:gd name="connsiteX1" fmla="*/ 0 w 12203723"/>
                <a:gd name="connsiteY1" fmla="*/ 0 h 6893169"/>
                <a:gd name="connsiteX2" fmla="*/ 4206240 w 12203723"/>
                <a:gd name="connsiteY2" fmla="*/ 0 h 6893169"/>
                <a:gd name="connsiteX3" fmla="*/ 12203723 w 12203723"/>
                <a:gd name="connsiteY3" fmla="*/ 4614203 h 6893169"/>
                <a:gd name="connsiteX4" fmla="*/ 12203723 w 12203723"/>
                <a:gd name="connsiteY4" fmla="*/ 6893169 h 6893169"/>
                <a:gd name="connsiteX5" fmla="*/ 10930597 w 12203723"/>
                <a:gd name="connsiteY5" fmla="*/ 6893169 h 6893169"/>
                <a:gd name="connsiteX6" fmla="*/ 0 w 12203723"/>
                <a:gd name="connsiteY6" fmla="*/ 2651760 h 6893169"/>
                <a:gd name="connsiteX0" fmla="*/ 0 w 12267772"/>
                <a:gd name="connsiteY0" fmla="*/ 4004042 h 6893169"/>
                <a:gd name="connsiteX1" fmla="*/ 64049 w 12267772"/>
                <a:gd name="connsiteY1" fmla="*/ 0 h 6893169"/>
                <a:gd name="connsiteX2" fmla="*/ 4270289 w 12267772"/>
                <a:gd name="connsiteY2" fmla="*/ 0 h 6893169"/>
                <a:gd name="connsiteX3" fmla="*/ 12267772 w 12267772"/>
                <a:gd name="connsiteY3" fmla="*/ 4614203 h 6893169"/>
                <a:gd name="connsiteX4" fmla="*/ 12267772 w 12267772"/>
                <a:gd name="connsiteY4" fmla="*/ 6893169 h 6893169"/>
                <a:gd name="connsiteX5" fmla="*/ 10994646 w 12267772"/>
                <a:gd name="connsiteY5" fmla="*/ 6893169 h 6893169"/>
                <a:gd name="connsiteX6" fmla="*/ 0 w 12267772"/>
                <a:gd name="connsiteY6" fmla="*/ 4004042 h 6893169"/>
                <a:gd name="connsiteX0" fmla="*/ 0 w 12267772"/>
                <a:gd name="connsiteY0" fmla="*/ 4004042 h 6931269"/>
                <a:gd name="connsiteX1" fmla="*/ 64049 w 12267772"/>
                <a:gd name="connsiteY1" fmla="*/ 0 h 6931269"/>
                <a:gd name="connsiteX2" fmla="*/ 4270289 w 12267772"/>
                <a:gd name="connsiteY2" fmla="*/ 0 h 6931269"/>
                <a:gd name="connsiteX3" fmla="*/ 12267772 w 12267772"/>
                <a:gd name="connsiteY3" fmla="*/ 4614203 h 6931269"/>
                <a:gd name="connsiteX4" fmla="*/ 12267772 w 12267772"/>
                <a:gd name="connsiteY4" fmla="*/ 6893169 h 6931269"/>
                <a:gd name="connsiteX5" fmla="*/ 110875 w 12267772"/>
                <a:gd name="connsiteY5" fmla="*/ 6931269 h 6931269"/>
                <a:gd name="connsiteX6" fmla="*/ 0 w 12267772"/>
                <a:gd name="connsiteY6" fmla="*/ 4004042 h 6931269"/>
                <a:gd name="connsiteX0" fmla="*/ 0 w 12267772"/>
                <a:gd name="connsiteY0" fmla="*/ 4004042 h 6931269"/>
                <a:gd name="connsiteX1" fmla="*/ 64049 w 12267772"/>
                <a:gd name="connsiteY1" fmla="*/ 0 h 6931269"/>
                <a:gd name="connsiteX2" fmla="*/ 4270289 w 12267772"/>
                <a:gd name="connsiteY2" fmla="*/ 0 h 6931269"/>
                <a:gd name="connsiteX3" fmla="*/ 12267772 w 12267772"/>
                <a:gd name="connsiteY3" fmla="*/ 4614203 h 6931269"/>
                <a:gd name="connsiteX4" fmla="*/ 5499522 w 12267772"/>
                <a:gd name="connsiteY4" fmla="*/ 6862689 h 6931269"/>
                <a:gd name="connsiteX5" fmla="*/ 110875 w 12267772"/>
                <a:gd name="connsiteY5" fmla="*/ 6931269 h 6931269"/>
                <a:gd name="connsiteX6" fmla="*/ 0 w 12267772"/>
                <a:gd name="connsiteY6" fmla="*/ 4004042 h 6931269"/>
                <a:gd name="connsiteX0" fmla="*/ 0 w 12267772"/>
                <a:gd name="connsiteY0" fmla="*/ 4004042 h 6938889"/>
                <a:gd name="connsiteX1" fmla="*/ 64049 w 12267772"/>
                <a:gd name="connsiteY1" fmla="*/ 0 h 6938889"/>
                <a:gd name="connsiteX2" fmla="*/ 4270289 w 12267772"/>
                <a:gd name="connsiteY2" fmla="*/ 0 h 6938889"/>
                <a:gd name="connsiteX3" fmla="*/ 12267772 w 12267772"/>
                <a:gd name="connsiteY3" fmla="*/ 4614203 h 6938889"/>
                <a:gd name="connsiteX4" fmla="*/ 5507102 w 12267772"/>
                <a:gd name="connsiteY4" fmla="*/ 6938889 h 6938889"/>
                <a:gd name="connsiteX5" fmla="*/ 110875 w 12267772"/>
                <a:gd name="connsiteY5" fmla="*/ 6931269 h 6938889"/>
                <a:gd name="connsiteX6" fmla="*/ 0 w 12267772"/>
                <a:gd name="connsiteY6" fmla="*/ 4004042 h 6938889"/>
                <a:gd name="connsiteX0" fmla="*/ 0 w 12176821"/>
                <a:gd name="connsiteY0" fmla="*/ 4004042 h 6938889"/>
                <a:gd name="connsiteX1" fmla="*/ 64049 w 12176821"/>
                <a:gd name="connsiteY1" fmla="*/ 0 h 6938889"/>
                <a:gd name="connsiteX2" fmla="*/ 4270289 w 12176821"/>
                <a:gd name="connsiteY2" fmla="*/ 0 h 6938889"/>
                <a:gd name="connsiteX3" fmla="*/ 12176821 w 12176821"/>
                <a:gd name="connsiteY3" fmla="*/ 4652303 h 6938889"/>
                <a:gd name="connsiteX4" fmla="*/ 5507102 w 12176821"/>
                <a:gd name="connsiteY4" fmla="*/ 6938889 h 6938889"/>
                <a:gd name="connsiteX5" fmla="*/ 110875 w 12176821"/>
                <a:gd name="connsiteY5" fmla="*/ 6931269 h 6938889"/>
                <a:gd name="connsiteX6" fmla="*/ 0 w 12176821"/>
                <a:gd name="connsiteY6" fmla="*/ 4004042 h 6938889"/>
                <a:gd name="connsiteX0" fmla="*/ 0 w 5507102"/>
                <a:gd name="connsiteY0" fmla="*/ 4004042 h 6938889"/>
                <a:gd name="connsiteX1" fmla="*/ 64049 w 5507102"/>
                <a:gd name="connsiteY1" fmla="*/ 0 h 6938889"/>
                <a:gd name="connsiteX2" fmla="*/ 4270289 w 5507102"/>
                <a:gd name="connsiteY2" fmla="*/ 0 h 6938889"/>
                <a:gd name="connsiteX3" fmla="*/ 5507102 w 5507102"/>
                <a:gd name="connsiteY3" fmla="*/ 6938889 h 6938889"/>
                <a:gd name="connsiteX4" fmla="*/ 110875 w 5507102"/>
                <a:gd name="connsiteY4" fmla="*/ 6931269 h 6938889"/>
                <a:gd name="connsiteX5" fmla="*/ 0 w 5507102"/>
                <a:gd name="connsiteY5" fmla="*/ 4004042 h 6938889"/>
                <a:gd name="connsiteX0" fmla="*/ 46826 w 5443053"/>
                <a:gd name="connsiteY0" fmla="*/ 6931269 h 6938889"/>
                <a:gd name="connsiteX1" fmla="*/ 0 w 5443053"/>
                <a:gd name="connsiteY1" fmla="*/ 0 h 6938889"/>
                <a:gd name="connsiteX2" fmla="*/ 4206240 w 5443053"/>
                <a:gd name="connsiteY2" fmla="*/ 0 h 6938889"/>
                <a:gd name="connsiteX3" fmla="*/ 5443053 w 5443053"/>
                <a:gd name="connsiteY3" fmla="*/ 6938889 h 6938889"/>
                <a:gd name="connsiteX4" fmla="*/ 46826 w 5443053"/>
                <a:gd name="connsiteY4" fmla="*/ 6931269 h 6938889"/>
                <a:gd name="connsiteX0" fmla="*/ 46826 w 6995396"/>
                <a:gd name="connsiteY0" fmla="*/ 6938889 h 6946509"/>
                <a:gd name="connsiteX1" fmla="*/ 0 w 6995396"/>
                <a:gd name="connsiteY1" fmla="*/ 7620 h 6946509"/>
                <a:gd name="connsiteX2" fmla="*/ 6995396 w 6995396"/>
                <a:gd name="connsiteY2" fmla="*/ 0 h 6946509"/>
                <a:gd name="connsiteX3" fmla="*/ 5443053 w 6995396"/>
                <a:gd name="connsiteY3" fmla="*/ 6946509 h 6946509"/>
                <a:gd name="connsiteX4" fmla="*/ 46826 w 6995396"/>
                <a:gd name="connsiteY4" fmla="*/ 6938889 h 6946509"/>
                <a:gd name="connsiteX0" fmla="*/ 3516 w 6995396"/>
                <a:gd name="connsiteY0" fmla="*/ 6953403 h 6953403"/>
                <a:gd name="connsiteX1" fmla="*/ 0 w 6995396"/>
                <a:gd name="connsiteY1" fmla="*/ 7620 h 6953403"/>
                <a:gd name="connsiteX2" fmla="*/ 6995396 w 6995396"/>
                <a:gd name="connsiteY2" fmla="*/ 0 h 6953403"/>
                <a:gd name="connsiteX3" fmla="*/ 5443053 w 6995396"/>
                <a:gd name="connsiteY3" fmla="*/ 6946509 h 6953403"/>
                <a:gd name="connsiteX4" fmla="*/ 3516 w 6995396"/>
                <a:gd name="connsiteY4" fmla="*/ 6953403 h 6953403"/>
                <a:gd name="connsiteX0" fmla="*/ 3516 w 6995396"/>
                <a:gd name="connsiteY0" fmla="*/ 6953403 h 6953403"/>
                <a:gd name="connsiteX1" fmla="*/ 0 w 6995396"/>
                <a:gd name="connsiteY1" fmla="*/ 7620 h 6953403"/>
                <a:gd name="connsiteX2" fmla="*/ 6995396 w 6995396"/>
                <a:gd name="connsiteY2" fmla="*/ 0 h 6953403"/>
                <a:gd name="connsiteX3" fmla="*/ 6552151 w 6995396"/>
                <a:gd name="connsiteY3" fmla="*/ 6892344 h 6953403"/>
                <a:gd name="connsiteX4" fmla="*/ 3516 w 6995396"/>
                <a:gd name="connsiteY4" fmla="*/ 6953403 h 6953403"/>
                <a:gd name="connsiteX0" fmla="*/ 3516 w 6943407"/>
                <a:gd name="connsiteY0" fmla="*/ 7007569 h 7007569"/>
                <a:gd name="connsiteX1" fmla="*/ 0 w 6943407"/>
                <a:gd name="connsiteY1" fmla="*/ 61786 h 7007569"/>
                <a:gd name="connsiteX2" fmla="*/ 6943407 w 6943407"/>
                <a:gd name="connsiteY2" fmla="*/ 0 h 7007569"/>
                <a:gd name="connsiteX3" fmla="*/ 6552151 w 6943407"/>
                <a:gd name="connsiteY3" fmla="*/ 6946510 h 7007569"/>
                <a:gd name="connsiteX4" fmla="*/ 3516 w 6943407"/>
                <a:gd name="connsiteY4" fmla="*/ 7007569 h 7007569"/>
                <a:gd name="connsiteX0" fmla="*/ 38175 w 6978066"/>
                <a:gd name="connsiteY0" fmla="*/ 7007569 h 7007569"/>
                <a:gd name="connsiteX1" fmla="*/ 0 w 6978066"/>
                <a:gd name="connsiteY1" fmla="*/ 1795188 h 7007569"/>
                <a:gd name="connsiteX2" fmla="*/ 6978066 w 6978066"/>
                <a:gd name="connsiteY2" fmla="*/ 0 h 7007569"/>
                <a:gd name="connsiteX3" fmla="*/ 6586810 w 6978066"/>
                <a:gd name="connsiteY3" fmla="*/ 6946510 h 7007569"/>
                <a:gd name="connsiteX4" fmla="*/ 38175 w 6978066"/>
                <a:gd name="connsiteY4" fmla="*/ 7007569 h 7007569"/>
                <a:gd name="connsiteX0" fmla="*/ 38175 w 7220681"/>
                <a:gd name="connsiteY0" fmla="*/ 11774417 h 11774417"/>
                <a:gd name="connsiteX1" fmla="*/ 0 w 7220681"/>
                <a:gd name="connsiteY1" fmla="*/ 6562036 h 11774417"/>
                <a:gd name="connsiteX2" fmla="*/ 7220681 w 7220681"/>
                <a:gd name="connsiteY2" fmla="*/ 0 h 11774417"/>
                <a:gd name="connsiteX3" fmla="*/ 6586810 w 7220681"/>
                <a:gd name="connsiteY3" fmla="*/ 11713358 h 11774417"/>
                <a:gd name="connsiteX4" fmla="*/ 38175 w 7220681"/>
                <a:gd name="connsiteY4" fmla="*/ 11774417 h 11774417"/>
                <a:gd name="connsiteX0" fmla="*/ 38175 w 7341989"/>
                <a:gd name="connsiteY0" fmla="*/ 14212009 h 14212009"/>
                <a:gd name="connsiteX1" fmla="*/ 0 w 7341989"/>
                <a:gd name="connsiteY1" fmla="*/ 8999628 h 14212009"/>
                <a:gd name="connsiteX2" fmla="*/ 7341989 w 7341989"/>
                <a:gd name="connsiteY2" fmla="*/ 0 h 14212009"/>
                <a:gd name="connsiteX3" fmla="*/ 6586810 w 7341989"/>
                <a:gd name="connsiteY3" fmla="*/ 14150950 h 14212009"/>
                <a:gd name="connsiteX4" fmla="*/ 38175 w 7341989"/>
                <a:gd name="connsiteY4" fmla="*/ 14212009 h 14212009"/>
                <a:gd name="connsiteX0" fmla="*/ 38175 w 7341989"/>
                <a:gd name="connsiteY0" fmla="*/ 14212009 h 14212009"/>
                <a:gd name="connsiteX1" fmla="*/ 0 w 7341989"/>
                <a:gd name="connsiteY1" fmla="*/ 8999628 h 14212009"/>
                <a:gd name="connsiteX2" fmla="*/ 7341989 w 7341989"/>
                <a:gd name="connsiteY2" fmla="*/ 0 h 14212009"/>
                <a:gd name="connsiteX3" fmla="*/ 6586810 w 7341989"/>
                <a:gd name="connsiteY3" fmla="*/ 14150950 h 14212009"/>
                <a:gd name="connsiteX4" fmla="*/ 38175 w 7341989"/>
                <a:gd name="connsiteY4" fmla="*/ 14212009 h 14212009"/>
                <a:gd name="connsiteX0" fmla="*/ 38175 w 6586810"/>
                <a:gd name="connsiteY0" fmla="*/ 5212381 h 5212381"/>
                <a:gd name="connsiteX1" fmla="*/ 0 w 6586810"/>
                <a:gd name="connsiteY1" fmla="*/ 0 h 5212381"/>
                <a:gd name="connsiteX2" fmla="*/ 6586810 w 6586810"/>
                <a:gd name="connsiteY2" fmla="*/ 5151322 h 5212381"/>
                <a:gd name="connsiteX3" fmla="*/ 38175 w 6586810"/>
                <a:gd name="connsiteY3" fmla="*/ 5212381 h 5212381"/>
                <a:gd name="connsiteX0" fmla="*/ 0 w 6548635"/>
                <a:gd name="connsiteY0" fmla="*/ 18104539 h 18104539"/>
                <a:gd name="connsiteX1" fmla="*/ 1348196 w 6548635"/>
                <a:gd name="connsiteY1" fmla="*/ 0 h 18104539"/>
                <a:gd name="connsiteX2" fmla="*/ 6548635 w 6548635"/>
                <a:gd name="connsiteY2" fmla="*/ 18043480 h 18104539"/>
                <a:gd name="connsiteX3" fmla="*/ 0 w 6548635"/>
                <a:gd name="connsiteY3" fmla="*/ 18104539 h 18104539"/>
                <a:gd name="connsiteX0" fmla="*/ 3514 w 5200438"/>
                <a:gd name="connsiteY0" fmla="*/ 18375384 h 18375384"/>
                <a:gd name="connsiteX1" fmla="*/ -1 w 5200438"/>
                <a:gd name="connsiteY1" fmla="*/ 0 h 18375384"/>
                <a:gd name="connsiteX2" fmla="*/ 5200438 w 5200438"/>
                <a:gd name="connsiteY2" fmla="*/ 18043480 h 18375384"/>
                <a:gd name="connsiteX3" fmla="*/ 3514 w 5200438"/>
                <a:gd name="connsiteY3" fmla="*/ 18375384 h 18375384"/>
                <a:gd name="connsiteX0" fmla="*/ 3516 w 7401303"/>
                <a:gd name="connsiteY0" fmla="*/ 18375384 h 18375384"/>
                <a:gd name="connsiteX1" fmla="*/ 1 w 7401303"/>
                <a:gd name="connsiteY1" fmla="*/ 0 h 18375384"/>
                <a:gd name="connsiteX2" fmla="*/ 7401304 w 7401303"/>
                <a:gd name="connsiteY2" fmla="*/ 9701496 h 18375384"/>
                <a:gd name="connsiteX3" fmla="*/ 3516 w 7401303"/>
                <a:gd name="connsiteY3" fmla="*/ 18375384 h 18375384"/>
                <a:gd name="connsiteX0" fmla="*/ 3514 w 7401303"/>
                <a:gd name="connsiteY0" fmla="*/ 18375384 h 18375384"/>
                <a:gd name="connsiteX1" fmla="*/ -1 w 7401303"/>
                <a:gd name="connsiteY1" fmla="*/ 0 h 18375384"/>
                <a:gd name="connsiteX2" fmla="*/ 7401302 w 7401303"/>
                <a:gd name="connsiteY2" fmla="*/ 9701496 h 18375384"/>
                <a:gd name="connsiteX3" fmla="*/ 7299108 w 7401303"/>
                <a:gd name="connsiteY3" fmla="*/ 9879965 h 18375384"/>
                <a:gd name="connsiteX4" fmla="*/ 3514 w 7401303"/>
                <a:gd name="connsiteY4" fmla="*/ 18375384 h 18375384"/>
                <a:gd name="connsiteX0" fmla="*/ 3516 w 7401303"/>
                <a:gd name="connsiteY0" fmla="*/ 18375384 h 18375384"/>
                <a:gd name="connsiteX1" fmla="*/ 1 w 7401303"/>
                <a:gd name="connsiteY1" fmla="*/ 0 h 18375384"/>
                <a:gd name="connsiteX2" fmla="*/ 7401304 w 7401303"/>
                <a:gd name="connsiteY2" fmla="*/ 9701496 h 18375384"/>
                <a:gd name="connsiteX3" fmla="*/ 7160473 w 7401303"/>
                <a:gd name="connsiteY3" fmla="*/ 12642573 h 18375384"/>
                <a:gd name="connsiteX4" fmla="*/ 3516 w 7401303"/>
                <a:gd name="connsiteY4" fmla="*/ 18375384 h 18375384"/>
                <a:gd name="connsiteX0" fmla="*/ 90162 w 7401303"/>
                <a:gd name="connsiteY0" fmla="*/ 19079581 h 19079581"/>
                <a:gd name="connsiteX1" fmla="*/ -1 w 7401303"/>
                <a:gd name="connsiteY1" fmla="*/ 0 h 19079581"/>
                <a:gd name="connsiteX2" fmla="*/ 7401302 w 7401303"/>
                <a:gd name="connsiteY2" fmla="*/ 9701496 h 19079581"/>
                <a:gd name="connsiteX3" fmla="*/ 7160471 w 7401303"/>
                <a:gd name="connsiteY3" fmla="*/ 12642573 h 19079581"/>
                <a:gd name="connsiteX4" fmla="*/ 90162 w 7401303"/>
                <a:gd name="connsiteY4" fmla="*/ 19079581 h 19079581"/>
                <a:gd name="connsiteX0" fmla="*/ 90164 w 7331986"/>
                <a:gd name="connsiteY0" fmla="*/ 19079581 h 19079581"/>
                <a:gd name="connsiteX1" fmla="*/ 1 w 7331986"/>
                <a:gd name="connsiteY1" fmla="*/ 0 h 19079581"/>
                <a:gd name="connsiteX2" fmla="*/ 7331987 w 7331986"/>
                <a:gd name="connsiteY2" fmla="*/ 9268143 h 19079581"/>
                <a:gd name="connsiteX3" fmla="*/ 7160473 w 7331986"/>
                <a:gd name="connsiteY3" fmla="*/ 12642573 h 19079581"/>
                <a:gd name="connsiteX4" fmla="*/ 90164 w 7331986"/>
                <a:gd name="connsiteY4" fmla="*/ 19079581 h 19079581"/>
                <a:gd name="connsiteX0" fmla="*/ 107493 w 7349316"/>
                <a:gd name="connsiteY0" fmla="*/ 18917078 h 18917078"/>
                <a:gd name="connsiteX1" fmla="*/ 0 w 7349316"/>
                <a:gd name="connsiteY1" fmla="*/ 0 h 18917078"/>
                <a:gd name="connsiteX2" fmla="*/ 7349316 w 7349316"/>
                <a:gd name="connsiteY2" fmla="*/ 9105640 h 18917078"/>
                <a:gd name="connsiteX3" fmla="*/ 7177802 w 7349316"/>
                <a:gd name="connsiteY3" fmla="*/ 12480070 h 18917078"/>
                <a:gd name="connsiteX4" fmla="*/ 107493 w 7349316"/>
                <a:gd name="connsiteY4" fmla="*/ 18917078 h 18917078"/>
                <a:gd name="connsiteX0" fmla="*/ 19 w 7397809"/>
                <a:gd name="connsiteY0" fmla="*/ 18808741 h 18808741"/>
                <a:gd name="connsiteX1" fmla="*/ 48493 w 7397809"/>
                <a:gd name="connsiteY1" fmla="*/ 0 h 18808741"/>
                <a:gd name="connsiteX2" fmla="*/ 7397809 w 7397809"/>
                <a:gd name="connsiteY2" fmla="*/ 9105640 h 18808741"/>
                <a:gd name="connsiteX3" fmla="*/ 7226295 w 7397809"/>
                <a:gd name="connsiteY3" fmla="*/ 12480070 h 18808741"/>
                <a:gd name="connsiteX4" fmla="*/ 19 w 7397809"/>
                <a:gd name="connsiteY4" fmla="*/ 18808741 h 18808741"/>
                <a:gd name="connsiteX0" fmla="*/ 19 w 7437420"/>
                <a:gd name="connsiteY0" fmla="*/ 18808741 h 18808741"/>
                <a:gd name="connsiteX1" fmla="*/ 48493 w 7437420"/>
                <a:gd name="connsiteY1" fmla="*/ 0 h 18808741"/>
                <a:gd name="connsiteX2" fmla="*/ 7437420 w 7437420"/>
                <a:gd name="connsiteY2" fmla="*/ 9105640 h 18808741"/>
                <a:gd name="connsiteX3" fmla="*/ 7226295 w 7437420"/>
                <a:gd name="connsiteY3" fmla="*/ 12480070 h 18808741"/>
                <a:gd name="connsiteX4" fmla="*/ 19 w 7437420"/>
                <a:gd name="connsiteY4" fmla="*/ 18808741 h 18808741"/>
                <a:gd name="connsiteX0" fmla="*/ 19 w 7437420"/>
                <a:gd name="connsiteY0" fmla="*/ 18808741 h 18808741"/>
                <a:gd name="connsiteX1" fmla="*/ 48493 w 7437420"/>
                <a:gd name="connsiteY1" fmla="*/ 0 h 18808741"/>
                <a:gd name="connsiteX2" fmla="*/ 7437420 w 7437420"/>
                <a:gd name="connsiteY2" fmla="*/ 9105640 h 18808741"/>
                <a:gd name="connsiteX3" fmla="*/ 7280761 w 7437420"/>
                <a:gd name="connsiteY3" fmla="*/ 12572935 h 18808741"/>
                <a:gd name="connsiteX4" fmla="*/ 19 w 7437420"/>
                <a:gd name="connsiteY4" fmla="*/ 18808741 h 18808741"/>
                <a:gd name="connsiteX0" fmla="*/ 9 w 7491875"/>
                <a:gd name="connsiteY0" fmla="*/ 18808741 h 18808741"/>
                <a:gd name="connsiteX1" fmla="*/ 102948 w 7491875"/>
                <a:gd name="connsiteY1" fmla="*/ 0 h 18808741"/>
                <a:gd name="connsiteX2" fmla="*/ 7491875 w 7491875"/>
                <a:gd name="connsiteY2" fmla="*/ 9105640 h 18808741"/>
                <a:gd name="connsiteX3" fmla="*/ 7335216 w 7491875"/>
                <a:gd name="connsiteY3" fmla="*/ 12572935 h 18808741"/>
                <a:gd name="connsiteX4" fmla="*/ 9 w 7491875"/>
                <a:gd name="connsiteY4" fmla="*/ 18808741 h 18808741"/>
                <a:gd name="connsiteX0" fmla="*/ 6 w 7531482"/>
                <a:gd name="connsiteY0" fmla="*/ 18793264 h 18793264"/>
                <a:gd name="connsiteX1" fmla="*/ 142555 w 7531482"/>
                <a:gd name="connsiteY1" fmla="*/ 0 h 18793264"/>
                <a:gd name="connsiteX2" fmla="*/ 7531482 w 7531482"/>
                <a:gd name="connsiteY2" fmla="*/ 9105640 h 18793264"/>
                <a:gd name="connsiteX3" fmla="*/ 7374823 w 7531482"/>
                <a:gd name="connsiteY3" fmla="*/ 12572935 h 18793264"/>
                <a:gd name="connsiteX4" fmla="*/ 6 w 7531482"/>
                <a:gd name="connsiteY4" fmla="*/ 18793264 h 18793264"/>
                <a:gd name="connsiteX0" fmla="*/ 10 w 7506728"/>
                <a:gd name="connsiteY0" fmla="*/ 18808741 h 18808741"/>
                <a:gd name="connsiteX1" fmla="*/ 117801 w 7506728"/>
                <a:gd name="connsiteY1" fmla="*/ 0 h 18808741"/>
                <a:gd name="connsiteX2" fmla="*/ 7506728 w 7506728"/>
                <a:gd name="connsiteY2" fmla="*/ 9105640 h 18808741"/>
                <a:gd name="connsiteX3" fmla="*/ 7350069 w 7506728"/>
                <a:gd name="connsiteY3" fmla="*/ 12572935 h 18808741"/>
                <a:gd name="connsiteX4" fmla="*/ 10 w 7506728"/>
                <a:gd name="connsiteY4" fmla="*/ 18808741 h 18808741"/>
                <a:gd name="connsiteX0" fmla="*/ 6 w 7521579"/>
                <a:gd name="connsiteY0" fmla="*/ 18808741 h 18808741"/>
                <a:gd name="connsiteX1" fmla="*/ 132652 w 7521579"/>
                <a:gd name="connsiteY1" fmla="*/ 0 h 18808741"/>
                <a:gd name="connsiteX2" fmla="*/ 7521579 w 7521579"/>
                <a:gd name="connsiteY2" fmla="*/ 9105640 h 18808741"/>
                <a:gd name="connsiteX3" fmla="*/ 7364920 w 7521579"/>
                <a:gd name="connsiteY3" fmla="*/ 12572935 h 18808741"/>
                <a:gd name="connsiteX4" fmla="*/ 6 w 7521579"/>
                <a:gd name="connsiteY4" fmla="*/ 18808741 h 18808741"/>
                <a:gd name="connsiteX0" fmla="*/ 8 w 7521581"/>
                <a:gd name="connsiteY0" fmla="*/ 18917078 h 18917078"/>
                <a:gd name="connsiteX1" fmla="*/ 132653 w 7521581"/>
                <a:gd name="connsiteY1" fmla="*/ 0 h 18917078"/>
                <a:gd name="connsiteX2" fmla="*/ 7521581 w 7521581"/>
                <a:gd name="connsiteY2" fmla="*/ 9213977 h 18917078"/>
                <a:gd name="connsiteX3" fmla="*/ 7364922 w 7521581"/>
                <a:gd name="connsiteY3" fmla="*/ 12681272 h 18917078"/>
                <a:gd name="connsiteX4" fmla="*/ 8 w 7521581"/>
                <a:gd name="connsiteY4" fmla="*/ 18917078 h 18917078"/>
                <a:gd name="connsiteX0" fmla="*/ 8 w 7521581"/>
                <a:gd name="connsiteY0" fmla="*/ 18917078 h 18917078"/>
                <a:gd name="connsiteX1" fmla="*/ 132653 w 7521581"/>
                <a:gd name="connsiteY1" fmla="*/ 0 h 18917078"/>
                <a:gd name="connsiteX2" fmla="*/ 7521581 w 7521581"/>
                <a:gd name="connsiteY2" fmla="*/ 9213977 h 18917078"/>
                <a:gd name="connsiteX3" fmla="*/ 7341923 w 7521581"/>
                <a:gd name="connsiteY3" fmla="*/ 12652512 h 18917078"/>
                <a:gd name="connsiteX4" fmla="*/ 8 w 7521581"/>
                <a:gd name="connsiteY4" fmla="*/ 18917078 h 18917078"/>
                <a:gd name="connsiteX0" fmla="*/ 8 w 7521581"/>
                <a:gd name="connsiteY0" fmla="*/ 18917078 h 18917078"/>
                <a:gd name="connsiteX1" fmla="*/ 132653 w 7521581"/>
                <a:gd name="connsiteY1" fmla="*/ 0 h 18917078"/>
                <a:gd name="connsiteX2" fmla="*/ 7521581 w 7521581"/>
                <a:gd name="connsiteY2" fmla="*/ 9213977 h 18917078"/>
                <a:gd name="connsiteX3" fmla="*/ 7360322 w 7521581"/>
                <a:gd name="connsiteY3" fmla="*/ 12609376 h 18917078"/>
                <a:gd name="connsiteX4" fmla="*/ 8 w 7521581"/>
                <a:gd name="connsiteY4" fmla="*/ 18917078 h 18917078"/>
                <a:gd name="connsiteX0" fmla="*/ 8 w 7530782"/>
                <a:gd name="connsiteY0" fmla="*/ 18917078 h 18917078"/>
                <a:gd name="connsiteX1" fmla="*/ 132653 w 7530782"/>
                <a:gd name="connsiteY1" fmla="*/ 0 h 18917078"/>
                <a:gd name="connsiteX2" fmla="*/ 7530782 w 7530782"/>
                <a:gd name="connsiteY2" fmla="*/ 9170841 h 18917078"/>
                <a:gd name="connsiteX3" fmla="*/ 7360322 w 7530782"/>
                <a:gd name="connsiteY3" fmla="*/ 12609376 h 18917078"/>
                <a:gd name="connsiteX4" fmla="*/ 8 w 7530782"/>
                <a:gd name="connsiteY4" fmla="*/ 18917078 h 18917078"/>
                <a:gd name="connsiteX0" fmla="*/ 672660 w 8203434"/>
                <a:gd name="connsiteY0" fmla="*/ 19305287 h 19305287"/>
                <a:gd name="connsiteX1" fmla="*/ 0 w 8203434"/>
                <a:gd name="connsiteY1" fmla="*/ 0 h 19305287"/>
                <a:gd name="connsiteX2" fmla="*/ 8203434 w 8203434"/>
                <a:gd name="connsiteY2" fmla="*/ 9559050 h 19305287"/>
                <a:gd name="connsiteX3" fmla="*/ 8032974 w 8203434"/>
                <a:gd name="connsiteY3" fmla="*/ 12997585 h 19305287"/>
                <a:gd name="connsiteX4" fmla="*/ 672660 w 8203434"/>
                <a:gd name="connsiteY4" fmla="*/ 19305287 h 19305287"/>
                <a:gd name="connsiteX0" fmla="*/ 32 w 8232023"/>
                <a:gd name="connsiteY0" fmla="*/ 20639754 h 20639754"/>
                <a:gd name="connsiteX1" fmla="*/ 28589 w 8232023"/>
                <a:gd name="connsiteY1" fmla="*/ 0 h 20639754"/>
                <a:gd name="connsiteX2" fmla="*/ 8232023 w 8232023"/>
                <a:gd name="connsiteY2" fmla="*/ 9559050 h 20639754"/>
                <a:gd name="connsiteX3" fmla="*/ 8061563 w 8232023"/>
                <a:gd name="connsiteY3" fmla="*/ 12997585 h 20639754"/>
                <a:gd name="connsiteX4" fmla="*/ 32 w 8232023"/>
                <a:gd name="connsiteY4" fmla="*/ 20639754 h 20639754"/>
                <a:gd name="connsiteX0" fmla="*/ 32 w 8232023"/>
                <a:gd name="connsiteY0" fmla="*/ 20639754 h 20639754"/>
                <a:gd name="connsiteX1" fmla="*/ 28589 w 8232023"/>
                <a:gd name="connsiteY1" fmla="*/ 0 h 20639754"/>
                <a:gd name="connsiteX2" fmla="*/ 8232023 w 8232023"/>
                <a:gd name="connsiteY2" fmla="*/ 9559050 h 20639754"/>
                <a:gd name="connsiteX3" fmla="*/ 7415129 w 8232023"/>
                <a:gd name="connsiteY3" fmla="*/ 14307792 h 20639754"/>
                <a:gd name="connsiteX4" fmla="*/ 32 w 8232023"/>
                <a:gd name="connsiteY4" fmla="*/ 20639754 h 20639754"/>
                <a:gd name="connsiteX0" fmla="*/ 32 w 7673240"/>
                <a:gd name="connsiteY0" fmla="*/ 20639754 h 20639754"/>
                <a:gd name="connsiteX1" fmla="*/ 28589 w 7673240"/>
                <a:gd name="connsiteY1" fmla="*/ 0 h 20639754"/>
                <a:gd name="connsiteX2" fmla="*/ 7673240 w 7673240"/>
                <a:gd name="connsiteY2" fmla="*/ 8782632 h 20639754"/>
                <a:gd name="connsiteX3" fmla="*/ 7415129 w 7673240"/>
                <a:gd name="connsiteY3" fmla="*/ 14307792 h 20639754"/>
                <a:gd name="connsiteX4" fmla="*/ 32 w 7673240"/>
                <a:gd name="connsiteY4" fmla="*/ 20639754 h 20639754"/>
                <a:gd name="connsiteX0" fmla="*/ 32 w 7673240"/>
                <a:gd name="connsiteY0" fmla="*/ 20639754 h 20639754"/>
                <a:gd name="connsiteX1" fmla="*/ 28589 w 7673240"/>
                <a:gd name="connsiteY1" fmla="*/ 0 h 20639754"/>
                <a:gd name="connsiteX2" fmla="*/ 7673240 w 7673240"/>
                <a:gd name="connsiteY2" fmla="*/ 8782632 h 20639754"/>
                <a:gd name="connsiteX3" fmla="*/ 7371304 w 7673240"/>
                <a:gd name="connsiteY3" fmla="*/ 14283531 h 20639754"/>
                <a:gd name="connsiteX4" fmla="*/ 32 w 7673240"/>
                <a:gd name="connsiteY4" fmla="*/ 20639754 h 20639754"/>
                <a:gd name="connsiteX0" fmla="*/ 32 w 7739675"/>
                <a:gd name="connsiteY0" fmla="*/ 20639754 h 20639754"/>
                <a:gd name="connsiteX1" fmla="*/ 28589 w 7739675"/>
                <a:gd name="connsiteY1" fmla="*/ 0 h 20639754"/>
                <a:gd name="connsiteX2" fmla="*/ 7739675 w 7739675"/>
                <a:gd name="connsiteY2" fmla="*/ 9437738 h 20639754"/>
                <a:gd name="connsiteX3" fmla="*/ 7371304 w 7739675"/>
                <a:gd name="connsiteY3" fmla="*/ 14283531 h 20639754"/>
                <a:gd name="connsiteX4" fmla="*/ 32 w 7739675"/>
                <a:gd name="connsiteY4" fmla="*/ 20639754 h 20639754"/>
                <a:gd name="connsiteX0" fmla="*/ 32 w 7739675"/>
                <a:gd name="connsiteY0" fmla="*/ 20639754 h 20639754"/>
                <a:gd name="connsiteX1" fmla="*/ 28589 w 7739675"/>
                <a:gd name="connsiteY1" fmla="*/ 0 h 20639754"/>
                <a:gd name="connsiteX2" fmla="*/ 7739675 w 7739675"/>
                <a:gd name="connsiteY2" fmla="*/ 9437738 h 20639754"/>
                <a:gd name="connsiteX3" fmla="*/ 7509710 w 7739675"/>
                <a:gd name="connsiteY3" fmla="*/ 14380584 h 20639754"/>
                <a:gd name="connsiteX4" fmla="*/ 32 w 7739675"/>
                <a:gd name="connsiteY4" fmla="*/ 20639754 h 20639754"/>
                <a:gd name="connsiteX0" fmla="*/ 32 w 7739675"/>
                <a:gd name="connsiteY0" fmla="*/ 20639754 h 20639754"/>
                <a:gd name="connsiteX1" fmla="*/ 28589 w 7739675"/>
                <a:gd name="connsiteY1" fmla="*/ 0 h 20639754"/>
                <a:gd name="connsiteX2" fmla="*/ 7739675 w 7739675"/>
                <a:gd name="connsiteY2" fmla="*/ 9437738 h 20639754"/>
                <a:gd name="connsiteX3" fmla="*/ 7476493 w 7739675"/>
                <a:gd name="connsiteY3" fmla="*/ 14332057 h 20639754"/>
                <a:gd name="connsiteX4" fmla="*/ 32 w 7739675"/>
                <a:gd name="connsiteY4" fmla="*/ 20639754 h 20639754"/>
                <a:gd name="connsiteX0" fmla="*/ 43414 w 7783057"/>
                <a:gd name="connsiteY0" fmla="*/ 20785332 h 20785332"/>
                <a:gd name="connsiteX1" fmla="*/ 0 w 7783057"/>
                <a:gd name="connsiteY1" fmla="*/ 0 h 20785332"/>
                <a:gd name="connsiteX2" fmla="*/ 7783057 w 7783057"/>
                <a:gd name="connsiteY2" fmla="*/ 9583316 h 20785332"/>
                <a:gd name="connsiteX3" fmla="*/ 7519875 w 7783057"/>
                <a:gd name="connsiteY3" fmla="*/ 14477635 h 20785332"/>
                <a:gd name="connsiteX4" fmla="*/ 43414 w 7783057"/>
                <a:gd name="connsiteY4" fmla="*/ 20785332 h 20785332"/>
                <a:gd name="connsiteX0" fmla="*/ 17 w 7839312"/>
                <a:gd name="connsiteY0" fmla="*/ 20809598 h 20809598"/>
                <a:gd name="connsiteX1" fmla="*/ 56255 w 7839312"/>
                <a:gd name="connsiteY1" fmla="*/ 0 h 20809598"/>
                <a:gd name="connsiteX2" fmla="*/ 7839312 w 7839312"/>
                <a:gd name="connsiteY2" fmla="*/ 9583316 h 20809598"/>
                <a:gd name="connsiteX3" fmla="*/ 7576130 w 7839312"/>
                <a:gd name="connsiteY3" fmla="*/ 14477635 h 20809598"/>
                <a:gd name="connsiteX4" fmla="*/ 17 w 7839312"/>
                <a:gd name="connsiteY4" fmla="*/ 20809598 h 20809598"/>
                <a:gd name="connsiteX0" fmla="*/ 17 w 7839312"/>
                <a:gd name="connsiteY0" fmla="*/ 20809598 h 20809598"/>
                <a:gd name="connsiteX1" fmla="*/ 56255 w 7839312"/>
                <a:gd name="connsiteY1" fmla="*/ 0 h 20809598"/>
                <a:gd name="connsiteX2" fmla="*/ 7839312 w 7839312"/>
                <a:gd name="connsiteY2" fmla="*/ 9656108 h 20809598"/>
                <a:gd name="connsiteX3" fmla="*/ 7576130 w 7839312"/>
                <a:gd name="connsiteY3" fmla="*/ 14477635 h 20809598"/>
                <a:gd name="connsiteX4" fmla="*/ 17 w 7839312"/>
                <a:gd name="connsiteY4" fmla="*/ 20809598 h 20809598"/>
                <a:gd name="connsiteX0" fmla="*/ 17 w 7850524"/>
                <a:gd name="connsiteY0" fmla="*/ 20809598 h 20809598"/>
                <a:gd name="connsiteX1" fmla="*/ 56255 w 7850524"/>
                <a:gd name="connsiteY1" fmla="*/ 0 h 20809598"/>
                <a:gd name="connsiteX2" fmla="*/ 7850524 w 7850524"/>
                <a:gd name="connsiteY2" fmla="*/ 9656108 h 20809598"/>
                <a:gd name="connsiteX3" fmla="*/ 7576130 w 7850524"/>
                <a:gd name="connsiteY3" fmla="*/ 14477635 h 20809598"/>
                <a:gd name="connsiteX4" fmla="*/ 17 w 7850524"/>
                <a:gd name="connsiteY4" fmla="*/ 20809598 h 20809598"/>
                <a:gd name="connsiteX0" fmla="*/ 17 w 7848282"/>
                <a:gd name="connsiteY0" fmla="*/ 20809598 h 20809598"/>
                <a:gd name="connsiteX1" fmla="*/ 56255 w 7848282"/>
                <a:gd name="connsiteY1" fmla="*/ 0 h 20809598"/>
                <a:gd name="connsiteX2" fmla="*/ 7848282 w 7848282"/>
                <a:gd name="connsiteY2" fmla="*/ 9705251 h 20809598"/>
                <a:gd name="connsiteX3" fmla="*/ 7576130 w 7848282"/>
                <a:gd name="connsiteY3" fmla="*/ 14477635 h 20809598"/>
                <a:gd name="connsiteX4" fmla="*/ 17 w 7848282"/>
                <a:gd name="connsiteY4" fmla="*/ 20809598 h 20809598"/>
                <a:gd name="connsiteX0" fmla="*/ 17 w 7837069"/>
                <a:gd name="connsiteY0" fmla="*/ 20809598 h 20809598"/>
                <a:gd name="connsiteX1" fmla="*/ 56255 w 7837069"/>
                <a:gd name="connsiteY1" fmla="*/ 0 h 20809598"/>
                <a:gd name="connsiteX2" fmla="*/ 7837069 w 7837069"/>
                <a:gd name="connsiteY2" fmla="*/ 9695423 h 20809598"/>
                <a:gd name="connsiteX3" fmla="*/ 7576130 w 7837069"/>
                <a:gd name="connsiteY3" fmla="*/ 14477635 h 20809598"/>
                <a:gd name="connsiteX4" fmla="*/ 17 w 7837069"/>
                <a:gd name="connsiteY4" fmla="*/ 20809598 h 20809598"/>
                <a:gd name="connsiteX0" fmla="*/ 17 w 7852767"/>
                <a:gd name="connsiteY0" fmla="*/ 20809598 h 20809598"/>
                <a:gd name="connsiteX1" fmla="*/ 56255 w 7852767"/>
                <a:gd name="connsiteY1" fmla="*/ 0 h 20809598"/>
                <a:gd name="connsiteX2" fmla="*/ 7852767 w 7852767"/>
                <a:gd name="connsiteY2" fmla="*/ 9695423 h 20809598"/>
                <a:gd name="connsiteX3" fmla="*/ 7576130 w 7852767"/>
                <a:gd name="connsiteY3" fmla="*/ 14477635 h 20809598"/>
                <a:gd name="connsiteX4" fmla="*/ 17 w 7852767"/>
                <a:gd name="connsiteY4" fmla="*/ 20809598 h 20809598"/>
                <a:gd name="connsiteX0" fmla="*/ 17 w 7841554"/>
                <a:gd name="connsiteY0" fmla="*/ 20809598 h 20809598"/>
                <a:gd name="connsiteX1" fmla="*/ 56255 w 7841554"/>
                <a:gd name="connsiteY1" fmla="*/ 0 h 20809598"/>
                <a:gd name="connsiteX2" fmla="*/ 7841554 w 7841554"/>
                <a:gd name="connsiteY2" fmla="*/ 9734733 h 20809598"/>
                <a:gd name="connsiteX3" fmla="*/ 7576130 w 7841554"/>
                <a:gd name="connsiteY3" fmla="*/ 14477635 h 20809598"/>
                <a:gd name="connsiteX4" fmla="*/ 17 w 7841554"/>
                <a:gd name="connsiteY4" fmla="*/ 20809598 h 20809598"/>
                <a:gd name="connsiteX0" fmla="*/ 17 w 7841554"/>
                <a:gd name="connsiteY0" fmla="*/ 20809598 h 20809598"/>
                <a:gd name="connsiteX1" fmla="*/ 56255 w 7841554"/>
                <a:gd name="connsiteY1" fmla="*/ 0 h 20809598"/>
                <a:gd name="connsiteX2" fmla="*/ 7841554 w 7841554"/>
                <a:gd name="connsiteY2" fmla="*/ 9685590 h 20809598"/>
                <a:gd name="connsiteX3" fmla="*/ 7576130 w 7841554"/>
                <a:gd name="connsiteY3" fmla="*/ 14477635 h 20809598"/>
                <a:gd name="connsiteX4" fmla="*/ 17 w 7841554"/>
                <a:gd name="connsiteY4" fmla="*/ 20809598 h 20809598"/>
                <a:gd name="connsiteX0" fmla="*/ 17 w 7841554"/>
                <a:gd name="connsiteY0" fmla="*/ 20809598 h 20809598"/>
                <a:gd name="connsiteX1" fmla="*/ 56255 w 7841554"/>
                <a:gd name="connsiteY1" fmla="*/ 0 h 20809598"/>
                <a:gd name="connsiteX2" fmla="*/ 7841554 w 7841554"/>
                <a:gd name="connsiteY2" fmla="*/ 9685590 h 20809598"/>
                <a:gd name="connsiteX3" fmla="*/ 7555947 w 7841554"/>
                <a:gd name="connsiteY3" fmla="*/ 14477636 h 20809598"/>
                <a:gd name="connsiteX4" fmla="*/ 17 w 7841554"/>
                <a:gd name="connsiteY4" fmla="*/ 20809598 h 20809598"/>
                <a:gd name="connsiteX0" fmla="*/ 17 w 7841554"/>
                <a:gd name="connsiteY0" fmla="*/ 20809598 h 20809598"/>
                <a:gd name="connsiteX1" fmla="*/ 56255 w 7841554"/>
                <a:gd name="connsiteY1" fmla="*/ 0 h 20809598"/>
                <a:gd name="connsiteX2" fmla="*/ 7841554 w 7841554"/>
                <a:gd name="connsiteY2" fmla="*/ 9685590 h 20809598"/>
                <a:gd name="connsiteX3" fmla="*/ 7562676 w 7841554"/>
                <a:gd name="connsiteY3" fmla="*/ 14497291 h 20809598"/>
                <a:gd name="connsiteX4" fmla="*/ 17 w 7841554"/>
                <a:gd name="connsiteY4" fmla="*/ 20809598 h 2080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1554" h="20809598">
                  <a:moveTo>
                    <a:pt x="17" y="20809598"/>
                  </a:moveTo>
                  <a:cubicBezTo>
                    <a:pt x="-1155" y="14684470"/>
                    <a:pt x="57427" y="6125128"/>
                    <a:pt x="56255" y="0"/>
                  </a:cubicBezTo>
                  <a:lnTo>
                    <a:pt x="7841554" y="9685590"/>
                  </a:lnTo>
                  <a:lnTo>
                    <a:pt x="7562676" y="14497291"/>
                  </a:lnTo>
                  <a:lnTo>
                    <a:pt x="17" y="20809598"/>
                  </a:lnTo>
                  <a:close/>
                </a:path>
              </a:pathLst>
            </a:custGeom>
            <a:blipFill>
              <a:blip r:embed="rId5"/>
              <a:srcRect/>
              <a:stretch>
                <a:fillRect l="-2072" r="-1059"/>
              </a:stretch>
            </a:blipFill>
            <a:ln w="412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36133" y="3805183"/>
              <a:ext cx="23478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quada One" panose="020B0604020202020204"/>
                </a:rPr>
                <a:t>Clinico</a:t>
              </a:r>
              <a:endParaRPr lang="en-GB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77730" y="57696"/>
            <a:ext cx="801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Neurotecnologia</a:t>
            </a:r>
          </a:p>
        </p:txBody>
      </p:sp>
    </p:spTree>
    <p:extLst>
      <p:ext uri="{BB962C8B-B14F-4D97-AF65-F5344CB8AC3E}">
        <p14:creationId xmlns:p14="http://schemas.microsoft.com/office/powerpoint/2010/main" val="157474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 rot="10800000">
            <a:off x="-2" y="-22863"/>
            <a:ext cx="12268202" cy="156712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TextBox 91"/>
          <p:cNvSpPr txBox="1"/>
          <p:nvPr/>
        </p:nvSpPr>
        <p:spPr>
          <a:xfrm>
            <a:off x="115741" y="18673"/>
            <a:ext cx="650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Neuropatologie nella società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CC2F8FE-1845-4AE5-A623-55EC4FE36DE8}"/>
              </a:ext>
            </a:extLst>
          </p:cNvPr>
          <p:cNvSpPr txBox="1"/>
          <p:nvPr/>
        </p:nvSpPr>
        <p:spPr>
          <a:xfrm>
            <a:off x="593969" y="6465066"/>
            <a:ext cx="12163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en-US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NeuroTech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Industry, Global </a:t>
            </a:r>
            <a:r>
              <a:rPr lang="en-US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NeuroTech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Industry Landscape Overview 2020, </a:t>
            </a:r>
            <a:r>
              <a:rPr lang="en-US" sz="14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www.neurotech.com</a:t>
            </a:r>
            <a:endParaRPr lang="it-IT" sz="1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4" name="Freeform 83"/>
          <p:cNvSpPr/>
          <p:nvPr/>
        </p:nvSpPr>
        <p:spPr>
          <a:xfrm flipH="1">
            <a:off x="10425723" y="-34219"/>
            <a:ext cx="1751922" cy="690200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3516 w 6995396"/>
              <a:gd name="connsiteY0" fmla="*/ 6953403 h 6953403"/>
              <a:gd name="connsiteX1" fmla="*/ 0 w 6995396"/>
              <a:gd name="connsiteY1" fmla="*/ 7620 h 6953403"/>
              <a:gd name="connsiteX2" fmla="*/ 6995396 w 6995396"/>
              <a:gd name="connsiteY2" fmla="*/ 0 h 6953403"/>
              <a:gd name="connsiteX3" fmla="*/ 5443053 w 6995396"/>
              <a:gd name="connsiteY3" fmla="*/ 6946509 h 6953403"/>
              <a:gd name="connsiteX4" fmla="*/ 3516 w 6995396"/>
              <a:gd name="connsiteY4" fmla="*/ 6953403 h 6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5396" h="6953403">
                <a:moveTo>
                  <a:pt x="3516" y="6953403"/>
                </a:moveTo>
                <a:lnTo>
                  <a:pt x="0" y="7620"/>
                </a:lnTo>
                <a:lnTo>
                  <a:pt x="6995396" y="0"/>
                </a:lnTo>
                <a:lnTo>
                  <a:pt x="5443053" y="6946509"/>
                </a:lnTo>
                <a:lnTo>
                  <a:pt x="3516" y="695340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2C7FA45-3ACC-4331-B8AD-3B642A181977}"/>
              </a:ext>
            </a:extLst>
          </p:cNvPr>
          <p:cNvGrpSpPr/>
          <p:nvPr/>
        </p:nvGrpSpPr>
        <p:grpSpPr>
          <a:xfrm>
            <a:off x="-48709" y="1616164"/>
            <a:ext cx="10567677" cy="2472175"/>
            <a:chOff x="14355" y="1821116"/>
            <a:chExt cx="10567677" cy="2472175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AD836F5A-9D43-4708-9B69-1CB86BBADF67}"/>
                </a:ext>
              </a:extLst>
            </p:cNvPr>
            <p:cNvGrpSpPr/>
            <p:nvPr/>
          </p:nvGrpSpPr>
          <p:grpSpPr>
            <a:xfrm>
              <a:off x="14355" y="1821116"/>
              <a:ext cx="10567677" cy="2472175"/>
              <a:chOff x="812162" y="1662163"/>
              <a:chExt cx="10567677" cy="2472175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BA651AA2-6468-4526-94C4-9BEA9DEB1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lum bright="-20000" contrast="40000"/>
              </a:blip>
              <a:srcRect t="5383" b="5682"/>
              <a:stretch/>
            </p:blipFill>
            <p:spPr>
              <a:xfrm>
                <a:off x="812162" y="1662163"/>
                <a:ext cx="10567677" cy="2472175"/>
              </a:xfrm>
              <a:prstGeom prst="rect">
                <a:avLst/>
              </a:prstGeom>
            </p:spPr>
          </p:pic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B6F738B-4712-4342-B0B9-A4794C05342F}"/>
                  </a:ext>
                </a:extLst>
              </p:cNvPr>
              <p:cNvSpPr txBox="1"/>
              <p:nvPr/>
            </p:nvSpPr>
            <p:spPr>
              <a:xfrm>
                <a:off x="10347569" y="2804617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dirty="0">
                    <a:solidFill>
                      <a:srgbClr val="D87B3C"/>
                    </a:solidFill>
                  </a:rPr>
                  <a:t>*</a:t>
                </a:r>
                <a:endParaRPr lang="it-IT" b="1" dirty="0">
                  <a:solidFill>
                    <a:srgbClr val="D87B3C"/>
                  </a:solidFill>
                </a:endParaRPr>
              </a:p>
            </p:txBody>
          </p:sp>
        </p:grp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4FEB82A7-FD76-44DC-A2C7-1A946EFAA578}"/>
                </a:ext>
              </a:extLst>
            </p:cNvPr>
            <p:cNvSpPr txBox="1"/>
            <p:nvPr/>
          </p:nvSpPr>
          <p:spPr>
            <a:xfrm>
              <a:off x="3296656" y="2562004"/>
              <a:ext cx="6930295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3200" dirty="0">
                  <a:solidFill>
                    <a:schemeClr val="accent2"/>
                  </a:solidFill>
                </a:rPr>
                <a:t>A livello mondiale </a:t>
              </a:r>
              <a:r>
                <a:rPr lang="it-IT" sz="3200" b="1" dirty="0">
                  <a:solidFill>
                    <a:schemeClr val="accent2"/>
                  </a:solidFill>
                </a:rPr>
                <a:t>1 paziente su 6 </a:t>
              </a:r>
              <a:r>
                <a:rPr lang="it-IT" sz="3200" dirty="0">
                  <a:solidFill>
                    <a:schemeClr val="accent2"/>
                  </a:solidFill>
                </a:rPr>
                <a:t>soffre </a:t>
              </a:r>
            </a:p>
            <a:p>
              <a:r>
                <a:rPr lang="it-IT" sz="3200" dirty="0">
                  <a:solidFill>
                    <a:schemeClr val="accent2"/>
                  </a:solidFill>
                </a:rPr>
                <a:t>di patologie legate al </a:t>
              </a:r>
              <a:r>
                <a:rPr lang="it-IT" sz="3200" b="1" dirty="0">
                  <a:solidFill>
                    <a:schemeClr val="accent2"/>
                  </a:solidFill>
                </a:rPr>
                <a:t>sistema nervoso</a:t>
              </a:r>
              <a:r>
                <a:rPr lang="it-IT" sz="3200" dirty="0">
                  <a:solidFill>
                    <a:schemeClr val="accent2"/>
                  </a:solidFill>
                </a:rPr>
                <a:t>*</a:t>
              </a:r>
              <a:r>
                <a:rPr lang="it-IT" sz="3200" dirty="0"/>
                <a:t> </a:t>
              </a: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6DDA6E-D987-46E8-9C0C-F574E5CD1887}"/>
              </a:ext>
            </a:extLst>
          </p:cNvPr>
          <p:cNvSpPr txBox="1"/>
          <p:nvPr/>
        </p:nvSpPr>
        <p:spPr>
          <a:xfrm>
            <a:off x="633046" y="3977724"/>
            <a:ext cx="975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Secondo la </a:t>
            </a:r>
            <a:r>
              <a:rPr lang="it-IT" dirty="0" err="1"/>
              <a:t>Kavli</a:t>
            </a:r>
            <a:r>
              <a:rPr lang="it-IT" dirty="0"/>
              <a:t> Foundation a livello mondiale il solo costo relativo alle neuropatologie legato ai costi </a:t>
            </a:r>
            <a:r>
              <a:rPr lang="it-IT" b="1" u="sng" dirty="0"/>
              <a:t>diretti</a:t>
            </a:r>
            <a:r>
              <a:rPr lang="it-IT" dirty="0"/>
              <a:t> (cure) che </a:t>
            </a:r>
            <a:r>
              <a:rPr lang="it-IT" b="1" u="sng" dirty="0"/>
              <a:t>indiretti</a:t>
            </a:r>
            <a:r>
              <a:rPr lang="it-IT" dirty="0"/>
              <a:t> (perdita di produttività, impatto economico sulle famiglie,…) ha raggiunto i </a:t>
            </a:r>
            <a:r>
              <a:rPr lang="it-IT" b="1" u="sng" dirty="0"/>
              <a:t>2500 miliardi $</a:t>
            </a:r>
            <a:r>
              <a:rPr lang="it-IT" u="sng" dirty="0"/>
              <a:t> </a:t>
            </a:r>
            <a:r>
              <a:rPr lang="it-IT" dirty="0"/>
              <a:t>nel 2010 e si stima possa raggiungere i </a:t>
            </a:r>
            <a:r>
              <a:rPr lang="it-IT" b="1" u="sng" dirty="0"/>
              <a:t>6000 miliardi $</a:t>
            </a:r>
            <a:r>
              <a:rPr lang="it-IT" dirty="0"/>
              <a:t> nel 2030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il tasso di sviluppo di nuovi strumenti diagnostici e terapeutici è relativamente basso e ancora non ci sono modi efficaci per trattare i disordini neurologici in cui gli approcci farmacologici non riescono, o non possono, essere applicati</a:t>
            </a:r>
          </a:p>
        </p:txBody>
      </p:sp>
    </p:spTree>
    <p:extLst>
      <p:ext uri="{BB962C8B-B14F-4D97-AF65-F5344CB8AC3E}">
        <p14:creationId xmlns:p14="http://schemas.microsoft.com/office/powerpoint/2010/main" val="2986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brain inte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4007" y="-21127"/>
            <a:ext cx="6967993" cy="69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-26895" y="-21127"/>
            <a:ext cx="7496629" cy="6967993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46826 w 8323564"/>
              <a:gd name="connsiteY0" fmla="*/ 6931269 h 6938889"/>
              <a:gd name="connsiteX1" fmla="*/ 0 w 8323564"/>
              <a:gd name="connsiteY1" fmla="*/ 0 h 6938889"/>
              <a:gd name="connsiteX2" fmla="*/ 8323564 w 8323564"/>
              <a:gd name="connsiteY2" fmla="*/ 38100 h 6938889"/>
              <a:gd name="connsiteX3" fmla="*/ 5443053 w 8323564"/>
              <a:gd name="connsiteY3" fmla="*/ 6938889 h 6938889"/>
              <a:gd name="connsiteX4" fmla="*/ 46826 w 8323564"/>
              <a:gd name="connsiteY4" fmla="*/ 6931269 h 6938889"/>
              <a:gd name="connsiteX0" fmla="*/ 46826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46826 w 8323564"/>
              <a:gd name="connsiteY4" fmla="*/ 6931269 h 6954129"/>
              <a:gd name="connsiteX0" fmla="*/ 12288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12288 w 8323564"/>
              <a:gd name="connsiteY4" fmla="*/ 6931269 h 6954129"/>
              <a:gd name="connsiteX0" fmla="*/ 3654 w 8323564"/>
              <a:gd name="connsiteY0" fmla="*/ 6938612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3654 w 8323564"/>
              <a:gd name="connsiteY4" fmla="*/ 6938612 h 6954129"/>
              <a:gd name="connsiteX0" fmla="*/ 3654 w 8332199"/>
              <a:gd name="connsiteY0" fmla="*/ 6944567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3654 w 8332199"/>
              <a:gd name="connsiteY4" fmla="*/ 6944567 h 696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2199" h="6960084">
                <a:moveTo>
                  <a:pt x="3654" y="6944567"/>
                </a:moveTo>
                <a:lnTo>
                  <a:pt x="0" y="5955"/>
                </a:lnTo>
                <a:lnTo>
                  <a:pt x="8332199" y="0"/>
                </a:lnTo>
                <a:lnTo>
                  <a:pt x="7199380" y="6960084"/>
                </a:lnTo>
                <a:lnTo>
                  <a:pt x="3654" y="6944567"/>
                </a:ln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74000"/>
                </a:schemeClr>
              </a:gs>
              <a:gs pos="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3889" y="138248"/>
            <a:ext cx="588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Bisogni</a:t>
            </a:r>
          </a:p>
        </p:txBody>
      </p:sp>
      <p:sp>
        <p:nvSpPr>
          <p:cNvPr id="19" name="Freeform 18"/>
          <p:cNvSpPr/>
          <p:nvPr/>
        </p:nvSpPr>
        <p:spPr>
          <a:xfrm>
            <a:off x="6134611" y="-189186"/>
            <a:ext cx="1346541" cy="7289420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46826 w 8323564"/>
              <a:gd name="connsiteY0" fmla="*/ 6931269 h 6938889"/>
              <a:gd name="connsiteX1" fmla="*/ 0 w 8323564"/>
              <a:gd name="connsiteY1" fmla="*/ 0 h 6938889"/>
              <a:gd name="connsiteX2" fmla="*/ 8323564 w 8323564"/>
              <a:gd name="connsiteY2" fmla="*/ 38100 h 6938889"/>
              <a:gd name="connsiteX3" fmla="*/ 5443053 w 8323564"/>
              <a:gd name="connsiteY3" fmla="*/ 6938889 h 6938889"/>
              <a:gd name="connsiteX4" fmla="*/ 46826 w 8323564"/>
              <a:gd name="connsiteY4" fmla="*/ 6931269 h 6938889"/>
              <a:gd name="connsiteX0" fmla="*/ 46826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46826 w 8323564"/>
              <a:gd name="connsiteY4" fmla="*/ 6931269 h 6954129"/>
              <a:gd name="connsiteX0" fmla="*/ 12288 w 8323564"/>
              <a:gd name="connsiteY0" fmla="*/ 6931269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12288 w 8323564"/>
              <a:gd name="connsiteY4" fmla="*/ 6931269 h 6954129"/>
              <a:gd name="connsiteX0" fmla="*/ 3654 w 8323564"/>
              <a:gd name="connsiteY0" fmla="*/ 6938612 h 6954129"/>
              <a:gd name="connsiteX1" fmla="*/ 0 w 8323564"/>
              <a:gd name="connsiteY1" fmla="*/ 0 h 6954129"/>
              <a:gd name="connsiteX2" fmla="*/ 8323564 w 8323564"/>
              <a:gd name="connsiteY2" fmla="*/ 38100 h 6954129"/>
              <a:gd name="connsiteX3" fmla="*/ 7199380 w 8323564"/>
              <a:gd name="connsiteY3" fmla="*/ 6954129 h 6954129"/>
              <a:gd name="connsiteX4" fmla="*/ 3654 w 8323564"/>
              <a:gd name="connsiteY4" fmla="*/ 6938612 h 6954129"/>
              <a:gd name="connsiteX0" fmla="*/ 3654 w 8332199"/>
              <a:gd name="connsiteY0" fmla="*/ 6944567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3654 w 8332199"/>
              <a:gd name="connsiteY4" fmla="*/ 6944567 h 6960084"/>
              <a:gd name="connsiteX0" fmla="*/ 6843639 w 8332199"/>
              <a:gd name="connsiteY0" fmla="*/ 6929883 h 6960084"/>
              <a:gd name="connsiteX1" fmla="*/ 0 w 8332199"/>
              <a:gd name="connsiteY1" fmla="*/ 5955 h 6960084"/>
              <a:gd name="connsiteX2" fmla="*/ 8332199 w 8332199"/>
              <a:gd name="connsiteY2" fmla="*/ 0 h 6960084"/>
              <a:gd name="connsiteX3" fmla="*/ 7199380 w 8332199"/>
              <a:gd name="connsiteY3" fmla="*/ 6960084 h 6960084"/>
              <a:gd name="connsiteX4" fmla="*/ 6843639 w 8332199"/>
              <a:gd name="connsiteY4" fmla="*/ 6929883 h 6960084"/>
              <a:gd name="connsiteX0" fmla="*/ 0 w 1488560"/>
              <a:gd name="connsiteY0" fmla="*/ 6997353 h 7027554"/>
              <a:gd name="connsiteX1" fmla="*/ 1133654 w 1488560"/>
              <a:gd name="connsiteY1" fmla="*/ 0 h 7027554"/>
              <a:gd name="connsiteX2" fmla="*/ 1488560 w 1488560"/>
              <a:gd name="connsiteY2" fmla="*/ 67470 h 7027554"/>
              <a:gd name="connsiteX3" fmla="*/ 355741 w 1488560"/>
              <a:gd name="connsiteY3" fmla="*/ 7027554 h 7027554"/>
              <a:gd name="connsiteX4" fmla="*/ 0 w 1488560"/>
              <a:gd name="connsiteY4" fmla="*/ 6997353 h 7027554"/>
              <a:gd name="connsiteX0" fmla="*/ 0 w 1496626"/>
              <a:gd name="connsiteY0" fmla="*/ 7122178 h 7122178"/>
              <a:gd name="connsiteX1" fmla="*/ 1141720 w 1496626"/>
              <a:gd name="connsiteY1" fmla="*/ 0 h 7122178"/>
              <a:gd name="connsiteX2" fmla="*/ 1496626 w 1496626"/>
              <a:gd name="connsiteY2" fmla="*/ 67470 h 7122178"/>
              <a:gd name="connsiteX3" fmla="*/ 363807 w 1496626"/>
              <a:gd name="connsiteY3" fmla="*/ 7027554 h 7122178"/>
              <a:gd name="connsiteX4" fmla="*/ 0 w 1496626"/>
              <a:gd name="connsiteY4" fmla="*/ 7122178 h 712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626" h="7122178">
                <a:moveTo>
                  <a:pt x="0" y="7122178"/>
                </a:moveTo>
                <a:lnTo>
                  <a:pt x="1141720" y="0"/>
                </a:lnTo>
                <a:lnTo>
                  <a:pt x="1496626" y="67470"/>
                </a:lnTo>
                <a:lnTo>
                  <a:pt x="363807" y="7027554"/>
                </a:lnTo>
                <a:lnTo>
                  <a:pt x="0" y="712217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213275" y="3172810"/>
            <a:ext cx="53512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ln>
                  <a:solidFill>
                    <a:schemeClr val="tx1"/>
                  </a:solidFill>
                </a:ln>
                <a:solidFill>
                  <a:srgbClr val="ED7D31"/>
                </a:solidFill>
                <a:latin typeface="Squada One" panose="020B0604020202020204"/>
              </a:rPr>
              <a:t>Interfacciamento Massivo</a:t>
            </a:r>
          </a:p>
          <a:p>
            <a:pPr marL="285750" indent="-285750"/>
            <a:r>
              <a:rPr lang="en-GB" dirty="0">
                <a:latin typeface="Squada One" panose="020B0604020202020204"/>
              </a:rPr>
              <a:t>	</a:t>
            </a:r>
            <a:r>
              <a:rPr lang="en-GB" sz="2000" dirty="0">
                <a:latin typeface="Squada One" panose="020B0604020202020204"/>
              </a:rPr>
              <a:t>al fine di </a:t>
            </a:r>
            <a:r>
              <a:rPr lang="it-IT" sz="2000" dirty="0">
                <a:latin typeface="Squada One" panose="020B0604020202020204"/>
              </a:rPr>
              <a:t>registrare l’attività bioelettrica da un elevatissimo numero di neuroni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275" y="1096518"/>
            <a:ext cx="5243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ln>
                  <a:solidFill>
                    <a:schemeClr val="tx1"/>
                  </a:solidFill>
                </a:ln>
                <a:solidFill>
                  <a:srgbClr val="ED7D31"/>
                </a:solidFill>
                <a:latin typeface="Squada One" panose="020B0604020202020204"/>
              </a:rPr>
              <a:t>Invasività Minima</a:t>
            </a:r>
            <a:endParaRPr lang="it-IT" sz="3600" dirty="0">
              <a:solidFill>
                <a:srgbClr val="ED7D31"/>
              </a:solidFill>
              <a:latin typeface="Squada One" panose="020B0604020202020204"/>
            </a:endParaRPr>
          </a:p>
          <a:p>
            <a:pPr marL="269875"/>
            <a:r>
              <a:rPr lang="it-IT" sz="2000" dirty="0">
                <a:latin typeface="Squada One" panose="020B0604020202020204"/>
              </a:rPr>
              <a:t>al fine di allungare la vita dell’impianto neurale minimizzando il rischio di rigetto o infezione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275" y="4941325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ln>
                  <a:solidFill>
                    <a:schemeClr val="tx1"/>
                  </a:solidFill>
                </a:ln>
                <a:solidFill>
                  <a:srgbClr val="ED7D31"/>
                </a:solidFill>
                <a:latin typeface="Squada One" panose="020B0604020202020204"/>
              </a:rPr>
              <a:t>Wireless</a:t>
            </a:r>
            <a:r>
              <a:rPr lang="it-IT" sz="3600" dirty="0">
                <a:solidFill>
                  <a:srgbClr val="ED7D31"/>
                </a:solidFill>
                <a:latin typeface="Squada One" panose="020B0604020202020204"/>
              </a:rPr>
              <a:t> </a:t>
            </a:r>
          </a:p>
          <a:p>
            <a:pPr marL="269875" indent="-269875"/>
            <a:r>
              <a:rPr lang="it-IT" dirty="0">
                <a:latin typeface="Squada One" panose="020B0604020202020204"/>
              </a:rPr>
              <a:t>	</a:t>
            </a:r>
            <a:r>
              <a:rPr lang="it-IT" sz="2000" dirty="0">
                <a:latin typeface="Squada One" panose="020B0604020202020204"/>
              </a:rPr>
              <a:t>al fine di comunicare senza fili verso </a:t>
            </a:r>
          </a:p>
          <a:p>
            <a:pPr marL="269875" indent="-269875"/>
            <a:r>
              <a:rPr lang="it-IT" sz="2000" dirty="0">
                <a:latin typeface="Squada One" panose="020B0604020202020204"/>
              </a:rPr>
              <a:t>    il mondo esterno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63878" y="1224057"/>
            <a:ext cx="1103544" cy="1122744"/>
            <a:chOff x="6516253" y="1224057"/>
            <a:chExt cx="1103544" cy="1122744"/>
          </a:xfrm>
        </p:grpSpPr>
        <p:sp>
          <p:nvSpPr>
            <p:cNvPr id="18" name="Round Diagonal Corner Rectangle 17"/>
            <p:cNvSpPr/>
            <p:nvPr/>
          </p:nvSpPr>
          <p:spPr>
            <a:xfrm>
              <a:off x="6548494" y="1224057"/>
              <a:ext cx="1071303" cy="987706"/>
            </a:xfrm>
            <a:prstGeom prst="round2Diag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F5AF19"/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Space Age" panose="02000500020000020004"/>
              </a:endParaRPr>
            </a:p>
          </p:txBody>
        </p:sp>
        <p:sp>
          <p:nvSpPr>
            <p:cNvPr id="20" name="Right Triangle 11"/>
            <p:cNvSpPr/>
            <p:nvPr/>
          </p:nvSpPr>
          <p:spPr>
            <a:xfrm flipH="1" flipV="1">
              <a:off x="6516253" y="2211763"/>
              <a:ext cx="283110" cy="135038"/>
            </a:xfrm>
            <a:custGeom>
              <a:avLst/>
              <a:gdLst>
                <a:gd name="connsiteX0" fmla="*/ 0 w 266442"/>
                <a:gd name="connsiteY0" fmla="*/ 135038 h 135038"/>
                <a:gd name="connsiteX1" fmla="*/ 0 w 266442"/>
                <a:gd name="connsiteY1" fmla="*/ 0 h 135038"/>
                <a:gd name="connsiteX2" fmla="*/ 266442 w 266442"/>
                <a:gd name="connsiteY2" fmla="*/ 135038 h 135038"/>
                <a:gd name="connsiteX3" fmla="*/ 0 w 266442"/>
                <a:gd name="connsiteY3" fmla="*/ 135038 h 135038"/>
                <a:gd name="connsiteX0" fmla="*/ 0 w 283110"/>
                <a:gd name="connsiteY0" fmla="*/ 135038 h 135038"/>
                <a:gd name="connsiteX1" fmla="*/ 16668 w 283110"/>
                <a:gd name="connsiteY1" fmla="*/ 0 h 135038"/>
                <a:gd name="connsiteX2" fmla="*/ 283110 w 283110"/>
                <a:gd name="connsiteY2" fmla="*/ 135038 h 135038"/>
                <a:gd name="connsiteX3" fmla="*/ 0 w 283110"/>
                <a:gd name="connsiteY3" fmla="*/ 135038 h 13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110" h="135038">
                  <a:moveTo>
                    <a:pt x="0" y="135038"/>
                  </a:moveTo>
                  <a:lnTo>
                    <a:pt x="16668" y="0"/>
                  </a:lnTo>
                  <a:lnTo>
                    <a:pt x="283110" y="135038"/>
                  </a:lnTo>
                  <a:lnTo>
                    <a:pt x="0" y="1350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Space Age" panose="02000500020000020004"/>
              </a:endParaRPr>
            </a:p>
          </p:txBody>
        </p:sp>
        <p:pic>
          <p:nvPicPr>
            <p:cNvPr id="4100" name="Picture 4" descr="Risultati immagini per reduce siz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813" y="1305325"/>
              <a:ext cx="855729" cy="855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295457" y="3134477"/>
            <a:ext cx="1071305" cy="1122744"/>
            <a:chOff x="6104957" y="3162384"/>
            <a:chExt cx="1071305" cy="1122744"/>
          </a:xfrm>
        </p:grpSpPr>
        <p:sp>
          <p:nvSpPr>
            <p:cNvPr id="21" name="Round Diagonal Corner Rectangle 20"/>
            <p:cNvSpPr/>
            <p:nvPr/>
          </p:nvSpPr>
          <p:spPr>
            <a:xfrm>
              <a:off x="6104959" y="3162384"/>
              <a:ext cx="1071303" cy="987706"/>
            </a:xfrm>
            <a:prstGeom prst="round2Diag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F5AF19"/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Space Age" panose="02000500020000020004"/>
              </a:endParaRPr>
            </a:p>
          </p:txBody>
        </p:sp>
        <p:sp>
          <p:nvSpPr>
            <p:cNvPr id="22" name="Right Triangle 11"/>
            <p:cNvSpPr/>
            <p:nvPr/>
          </p:nvSpPr>
          <p:spPr>
            <a:xfrm flipH="1" flipV="1">
              <a:off x="6104957" y="4150090"/>
              <a:ext cx="283110" cy="135038"/>
            </a:xfrm>
            <a:custGeom>
              <a:avLst/>
              <a:gdLst>
                <a:gd name="connsiteX0" fmla="*/ 0 w 266442"/>
                <a:gd name="connsiteY0" fmla="*/ 135038 h 135038"/>
                <a:gd name="connsiteX1" fmla="*/ 0 w 266442"/>
                <a:gd name="connsiteY1" fmla="*/ 0 h 135038"/>
                <a:gd name="connsiteX2" fmla="*/ 266442 w 266442"/>
                <a:gd name="connsiteY2" fmla="*/ 135038 h 135038"/>
                <a:gd name="connsiteX3" fmla="*/ 0 w 266442"/>
                <a:gd name="connsiteY3" fmla="*/ 135038 h 135038"/>
                <a:gd name="connsiteX0" fmla="*/ 0 w 283110"/>
                <a:gd name="connsiteY0" fmla="*/ 135038 h 135038"/>
                <a:gd name="connsiteX1" fmla="*/ 16668 w 283110"/>
                <a:gd name="connsiteY1" fmla="*/ 0 h 135038"/>
                <a:gd name="connsiteX2" fmla="*/ 283110 w 283110"/>
                <a:gd name="connsiteY2" fmla="*/ 135038 h 135038"/>
                <a:gd name="connsiteX3" fmla="*/ 0 w 283110"/>
                <a:gd name="connsiteY3" fmla="*/ 135038 h 13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110" h="135038">
                  <a:moveTo>
                    <a:pt x="0" y="135038"/>
                  </a:moveTo>
                  <a:lnTo>
                    <a:pt x="16668" y="0"/>
                  </a:lnTo>
                  <a:lnTo>
                    <a:pt x="283110" y="135038"/>
                  </a:lnTo>
                  <a:lnTo>
                    <a:pt x="0" y="1350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Space Age" panose="02000500020000020004"/>
              </a:endParaRPr>
            </a:p>
          </p:txBody>
        </p:sp>
        <p:pic>
          <p:nvPicPr>
            <p:cNvPr id="4102" name="Picture 6" descr="Risultati immagini per high number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819" y="3284912"/>
              <a:ext cx="849113" cy="717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007600" y="5044898"/>
            <a:ext cx="1079691" cy="1122744"/>
            <a:chOff x="5617075" y="5046354"/>
            <a:chExt cx="1079691" cy="1122744"/>
          </a:xfrm>
        </p:grpSpPr>
        <p:sp>
          <p:nvSpPr>
            <p:cNvPr id="23" name="Round Diagonal Corner Rectangle 22"/>
            <p:cNvSpPr/>
            <p:nvPr/>
          </p:nvSpPr>
          <p:spPr>
            <a:xfrm>
              <a:off x="5625463" y="5046354"/>
              <a:ext cx="1071303" cy="987706"/>
            </a:xfrm>
            <a:prstGeom prst="round2Diag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F5AF19"/>
                </a:gs>
              </a:gsLst>
              <a:lin ang="18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Space Age" panose="02000500020000020004"/>
              </a:endParaRPr>
            </a:p>
          </p:txBody>
        </p:sp>
        <p:sp>
          <p:nvSpPr>
            <p:cNvPr id="24" name="Right Triangle 11"/>
            <p:cNvSpPr/>
            <p:nvPr/>
          </p:nvSpPr>
          <p:spPr>
            <a:xfrm flipH="1" flipV="1">
              <a:off x="5617075" y="6034060"/>
              <a:ext cx="283110" cy="135038"/>
            </a:xfrm>
            <a:custGeom>
              <a:avLst/>
              <a:gdLst>
                <a:gd name="connsiteX0" fmla="*/ 0 w 266442"/>
                <a:gd name="connsiteY0" fmla="*/ 135038 h 135038"/>
                <a:gd name="connsiteX1" fmla="*/ 0 w 266442"/>
                <a:gd name="connsiteY1" fmla="*/ 0 h 135038"/>
                <a:gd name="connsiteX2" fmla="*/ 266442 w 266442"/>
                <a:gd name="connsiteY2" fmla="*/ 135038 h 135038"/>
                <a:gd name="connsiteX3" fmla="*/ 0 w 266442"/>
                <a:gd name="connsiteY3" fmla="*/ 135038 h 135038"/>
                <a:gd name="connsiteX0" fmla="*/ 0 w 283110"/>
                <a:gd name="connsiteY0" fmla="*/ 135038 h 135038"/>
                <a:gd name="connsiteX1" fmla="*/ 16668 w 283110"/>
                <a:gd name="connsiteY1" fmla="*/ 0 h 135038"/>
                <a:gd name="connsiteX2" fmla="*/ 283110 w 283110"/>
                <a:gd name="connsiteY2" fmla="*/ 135038 h 135038"/>
                <a:gd name="connsiteX3" fmla="*/ 0 w 283110"/>
                <a:gd name="connsiteY3" fmla="*/ 135038 h 13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110" h="135038">
                  <a:moveTo>
                    <a:pt x="0" y="135038"/>
                  </a:moveTo>
                  <a:lnTo>
                    <a:pt x="16668" y="0"/>
                  </a:lnTo>
                  <a:lnTo>
                    <a:pt x="283110" y="135038"/>
                  </a:lnTo>
                  <a:lnTo>
                    <a:pt x="0" y="1350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>
                <a:latin typeface="Space Age" panose="02000500020000020004"/>
              </a:endParaRPr>
            </a:p>
          </p:txBody>
        </p:sp>
        <p:pic>
          <p:nvPicPr>
            <p:cNvPr id="4104" name="Picture 8" descr="Risultati immagini per wireless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570" y="5164866"/>
              <a:ext cx="829339" cy="751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60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-555" r="362" b="17885"/>
          <a:stretch/>
        </p:blipFill>
        <p:spPr>
          <a:xfrm>
            <a:off x="-497984" y="-156227"/>
            <a:ext cx="12689984" cy="7014227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1749CAD0-CEB1-46AA-ADA3-E56F1E477266}"/>
              </a:ext>
            </a:extLst>
          </p:cNvPr>
          <p:cNvSpPr/>
          <p:nvPr/>
        </p:nvSpPr>
        <p:spPr>
          <a:xfrm>
            <a:off x="10478080" y="-141976"/>
            <a:ext cx="2232128" cy="701422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8F17146-901F-4DE4-A39A-DED1EBB62C97}"/>
              </a:ext>
            </a:extLst>
          </p:cNvPr>
          <p:cNvSpPr/>
          <p:nvPr/>
        </p:nvSpPr>
        <p:spPr>
          <a:xfrm>
            <a:off x="-387568" y="-105278"/>
            <a:ext cx="2232128" cy="7014227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4000"/>
                  <a:alpha val="40000"/>
                </a:schemeClr>
              </a:gs>
              <a:gs pos="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6" name="Group 5"/>
          <p:cNvGrpSpPr/>
          <p:nvPr/>
        </p:nvGrpSpPr>
        <p:grpSpPr>
          <a:xfrm>
            <a:off x="2843394" y="126301"/>
            <a:ext cx="6505213" cy="1309614"/>
            <a:chOff x="2754870" y="1755630"/>
            <a:chExt cx="6505213" cy="1309614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870" y="1755630"/>
              <a:ext cx="5943612" cy="11186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018653" y="2695912"/>
              <a:ext cx="1241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technology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99935" y="6322029"/>
            <a:ext cx="2392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000" b="1" i="1" dirty="0">
                <a:solidFill>
                  <a:srgbClr val="F66921"/>
                </a:solidFill>
                <a:latin typeface="Arial Narrow" panose="020B0606020202030204" pitchFamily="34" charset="0"/>
              </a:rPr>
              <a:t>www.sinapsprobes.eu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A351A78-2D9A-4A70-BE2E-0FEED5EE0189}"/>
              </a:ext>
            </a:extLst>
          </p:cNvPr>
          <p:cNvGrpSpPr/>
          <p:nvPr/>
        </p:nvGrpSpPr>
        <p:grpSpPr>
          <a:xfrm>
            <a:off x="155136" y="364224"/>
            <a:ext cx="1428263" cy="6357915"/>
            <a:chOff x="10491047" y="443453"/>
            <a:chExt cx="1428263" cy="6357915"/>
          </a:xfrm>
        </p:grpSpPr>
        <p:grpSp>
          <p:nvGrpSpPr>
            <p:cNvPr id="40" name="Group 17">
              <a:extLst>
                <a:ext uri="{FF2B5EF4-FFF2-40B4-BE49-F238E27FC236}">
                  <a16:creationId xmlns:a16="http://schemas.microsoft.com/office/drawing/2014/main" id="{648A5AAF-1F67-4E3D-92F9-4AE238700B11}"/>
                </a:ext>
              </a:extLst>
            </p:cNvPr>
            <p:cNvGrpSpPr/>
            <p:nvPr/>
          </p:nvGrpSpPr>
          <p:grpSpPr>
            <a:xfrm>
              <a:off x="10619479" y="443453"/>
              <a:ext cx="1169938" cy="5594417"/>
              <a:chOff x="564566" y="346665"/>
              <a:chExt cx="1257880" cy="6157125"/>
            </a:xfrm>
          </p:grpSpPr>
          <p:grpSp>
            <p:nvGrpSpPr>
              <p:cNvPr id="41" name="Group 18">
                <a:extLst>
                  <a:ext uri="{FF2B5EF4-FFF2-40B4-BE49-F238E27FC236}">
                    <a16:creationId xmlns:a16="http://schemas.microsoft.com/office/drawing/2014/main" id="{D21D39BE-0AFA-4FBD-A99B-45821F4611F2}"/>
                  </a:ext>
                </a:extLst>
              </p:cNvPr>
              <p:cNvGrpSpPr/>
              <p:nvPr/>
            </p:nvGrpSpPr>
            <p:grpSpPr>
              <a:xfrm>
                <a:off x="564566" y="346665"/>
                <a:ext cx="1257880" cy="6131041"/>
                <a:chOff x="564566" y="346665"/>
                <a:chExt cx="1257880" cy="6131041"/>
              </a:xfrm>
            </p:grpSpPr>
            <p:grpSp>
              <p:nvGrpSpPr>
                <p:cNvPr id="43" name="Group 20">
                  <a:extLst>
                    <a:ext uri="{FF2B5EF4-FFF2-40B4-BE49-F238E27FC236}">
                      <a16:creationId xmlns:a16="http://schemas.microsoft.com/office/drawing/2014/main" id="{F035C068-B021-41AA-BD91-BC909BC510F0}"/>
                    </a:ext>
                  </a:extLst>
                </p:cNvPr>
                <p:cNvGrpSpPr/>
                <p:nvPr/>
              </p:nvGrpSpPr>
              <p:grpSpPr>
                <a:xfrm>
                  <a:off x="564566" y="346665"/>
                  <a:ext cx="1232679" cy="1503982"/>
                  <a:chOff x="-9221" y="305067"/>
                  <a:chExt cx="1232679" cy="1503982"/>
                </a:xfrm>
              </p:grpSpPr>
              <p:pic>
                <p:nvPicPr>
                  <p:cNvPr id="52" name="Picture 2">
                    <a:extLst>
                      <a:ext uri="{FF2B5EF4-FFF2-40B4-BE49-F238E27FC236}">
                        <a16:creationId xmlns:a16="http://schemas.microsoft.com/office/drawing/2014/main" id="{335E7805-7642-4FC4-9BB9-56FF0DFA90F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 flipH="1">
                    <a:off x="14356" y="305068"/>
                    <a:ext cx="1165303" cy="12157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3" name="Group 32">
                    <a:extLst>
                      <a:ext uri="{FF2B5EF4-FFF2-40B4-BE49-F238E27FC236}">
                        <a16:creationId xmlns:a16="http://schemas.microsoft.com/office/drawing/2014/main" id="{9AE1E537-FD7C-4377-88D3-5198724F0872}"/>
                      </a:ext>
                    </a:extLst>
                  </p:cNvPr>
                  <p:cNvGrpSpPr/>
                  <p:nvPr/>
                </p:nvGrpSpPr>
                <p:grpSpPr>
                  <a:xfrm>
                    <a:off x="-9221" y="305067"/>
                    <a:ext cx="1232679" cy="1503982"/>
                    <a:chOff x="-9221" y="305067"/>
                    <a:chExt cx="1232679" cy="1503982"/>
                  </a:xfrm>
                </p:grpSpPr>
                <p:sp>
                  <p:nvSpPr>
                    <p:cNvPr id="54" name="TextBox 33">
                      <a:extLst>
                        <a:ext uri="{FF2B5EF4-FFF2-40B4-BE49-F238E27FC236}">
                          <a16:creationId xmlns:a16="http://schemas.microsoft.com/office/drawing/2014/main" id="{EC608628-0E80-4EEC-BD18-1407DD113B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9221" y="1414359"/>
                      <a:ext cx="1232679" cy="327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2000" b="1" baseline="-25000" dirty="0">
                          <a:latin typeface="Arial Narrow" panose="020B0606020202030204" pitchFamily="34" charset="0"/>
                        </a:rPr>
                        <a:t>L. Berdondini</a:t>
                      </a:r>
                      <a:endParaRPr lang="en-GB" sz="2000" b="1" baseline="-25000" dirty="0">
                        <a:latin typeface="Arial Narrow" panose="020B0606020202030204" pitchFamily="34" charset="0"/>
                      </a:endParaRPr>
                    </a:p>
                  </p:txBody>
                </p:sp>
                <p:sp>
                  <p:nvSpPr>
                    <p:cNvPr id="55" name="Rectangle 34">
                      <a:extLst>
                        <a:ext uri="{FF2B5EF4-FFF2-40B4-BE49-F238E27FC236}">
                          <a16:creationId xmlns:a16="http://schemas.microsoft.com/office/drawing/2014/main" id="{B3F73680-2273-47AE-AB87-24EC3E026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5" y="305067"/>
                      <a:ext cx="1190229" cy="150398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b="1" baseline="-25000"/>
                    </a:p>
                  </p:txBody>
                </p:sp>
              </p:grpSp>
            </p:grpSp>
            <p:grpSp>
              <p:nvGrpSpPr>
                <p:cNvPr id="44" name="Group 21">
                  <a:extLst>
                    <a:ext uri="{FF2B5EF4-FFF2-40B4-BE49-F238E27FC236}">
                      <a16:creationId xmlns:a16="http://schemas.microsoft.com/office/drawing/2014/main" id="{368AC8FD-87A2-4A67-87AF-3C0F75EB8ADB}"/>
                    </a:ext>
                  </a:extLst>
                </p:cNvPr>
                <p:cNvGrpSpPr/>
                <p:nvPr/>
              </p:nvGrpSpPr>
              <p:grpSpPr>
                <a:xfrm>
                  <a:off x="577953" y="1856188"/>
                  <a:ext cx="1232679" cy="2960360"/>
                  <a:chOff x="8115" y="1834764"/>
                  <a:chExt cx="1232679" cy="2960360"/>
                </a:xfrm>
              </p:grpSpPr>
              <p:pic>
                <p:nvPicPr>
                  <p:cNvPr id="49" name="Picture 22">
                    <a:extLst>
                      <a:ext uri="{FF2B5EF4-FFF2-40B4-BE49-F238E27FC236}">
                        <a16:creationId xmlns:a16="http://schemas.microsoft.com/office/drawing/2014/main" id="{F1CFB95B-BD7B-44D5-8A78-2D9E2B578385}"/>
                      </a:ext>
                    </a:extLst>
                  </p:cNvPr>
                  <p:cNvPicPr preferRelativeResize="0"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155" b="1155"/>
                  <a:stretch/>
                </p:blipFill>
                <p:spPr bwMode="auto">
                  <a:xfrm>
                    <a:off x="8115" y="3312311"/>
                    <a:ext cx="1191127" cy="119112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0" name="TextBox 29">
                    <a:extLst>
                      <a:ext uri="{FF2B5EF4-FFF2-40B4-BE49-F238E27FC236}">
                        <a16:creationId xmlns:a16="http://schemas.microsoft.com/office/drawing/2014/main" id="{32A15679-6CAB-464C-9E4C-2703C23B078E}"/>
                      </a:ext>
                    </a:extLst>
                  </p:cNvPr>
                  <p:cNvSpPr txBox="1"/>
                  <p:nvPr/>
                </p:nvSpPr>
                <p:spPr>
                  <a:xfrm>
                    <a:off x="8115" y="4467682"/>
                    <a:ext cx="1232679" cy="327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2000" b="1" baseline="-25000" dirty="0">
                        <a:latin typeface="Arial Narrow" panose="020B0606020202030204" pitchFamily="34" charset="0"/>
                      </a:rPr>
                      <a:t>F. Boi</a:t>
                    </a:r>
                    <a:endParaRPr lang="en-GB" sz="2000" b="1" baseline="-250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51" name="Rectangle 30">
                    <a:extLst>
                      <a:ext uri="{FF2B5EF4-FFF2-40B4-BE49-F238E27FC236}">
                        <a16:creationId xmlns:a16="http://schemas.microsoft.com/office/drawing/2014/main" id="{8FFF9E89-B176-4BE4-9E4D-61261DE77961}"/>
                      </a:ext>
                    </a:extLst>
                  </p:cNvPr>
                  <p:cNvSpPr/>
                  <p:nvPr/>
                </p:nvSpPr>
                <p:spPr>
                  <a:xfrm>
                    <a:off x="9904" y="1834764"/>
                    <a:ext cx="1190229" cy="146384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baseline="-25000"/>
                  </a:p>
                </p:txBody>
              </p:sp>
            </p:grpSp>
            <p:grpSp>
              <p:nvGrpSpPr>
                <p:cNvPr id="45" name="Group 22">
                  <a:extLst>
                    <a:ext uri="{FF2B5EF4-FFF2-40B4-BE49-F238E27FC236}">
                      <a16:creationId xmlns:a16="http://schemas.microsoft.com/office/drawing/2014/main" id="{319D4372-C352-4FB6-9F2F-B31CA271FBE4}"/>
                    </a:ext>
                  </a:extLst>
                </p:cNvPr>
                <p:cNvGrpSpPr/>
                <p:nvPr/>
              </p:nvGrpSpPr>
              <p:grpSpPr>
                <a:xfrm>
                  <a:off x="576672" y="3326428"/>
                  <a:ext cx="1245774" cy="3151278"/>
                  <a:chOff x="593635" y="3347502"/>
                  <a:chExt cx="1245774" cy="3151278"/>
                </a:xfrm>
              </p:grpSpPr>
              <p:pic>
                <p:nvPicPr>
                  <p:cNvPr id="46" name="Picture 23">
                    <a:extLst>
                      <a:ext uri="{FF2B5EF4-FFF2-40B4-BE49-F238E27FC236}">
                        <a16:creationId xmlns:a16="http://schemas.microsoft.com/office/drawing/2014/main" id="{3E93232F-344A-4437-B1D3-388E932514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297" t="39632" r="25555" b="32331"/>
                  <a:stretch/>
                </p:blipFill>
                <p:spPr>
                  <a:xfrm>
                    <a:off x="596164" y="4883220"/>
                    <a:ext cx="1187699" cy="1339432"/>
                  </a:xfrm>
                  <a:prstGeom prst="rect">
                    <a:avLst/>
                  </a:prstGeom>
                </p:spPr>
              </p:pic>
              <p:sp>
                <p:nvSpPr>
                  <p:cNvPr id="47" name="Rectangle 26">
                    <a:extLst>
                      <a:ext uri="{FF2B5EF4-FFF2-40B4-BE49-F238E27FC236}">
                        <a16:creationId xmlns:a16="http://schemas.microsoft.com/office/drawing/2014/main" id="{929AF027-9BF4-4765-9C7C-54E19C258285}"/>
                      </a:ext>
                    </a:extLst>
                  </p:cNvPr>
                  <p:cNvSpPr/>
                  <p:nvPr/>
                </p:nvSpPr>
                <p:spPr>
                  <a:xfrm>
                    <a:off x="593635" y="3347502"/>
                    <a:ext cx="1190229" cy="152675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b="1" baseline="-25000"/>
                  </a:p>
                </p:txBody>
              </p:sp>
              <p:sp>
                <p:nvSpPr>
                  <p:cNvPr id="48" name="TextBox 27">
                    <a:extLst>
                      <a:ext uri="{FF2B5EF4-FFF2-40B4-BE49-F238E27FC236}">
                        <a16:creationId xmlns:a16="http://schemas.microsoft.com/office/drawing/2014/main" id="{5C6D0171-AB0C-403C-B4CC-BB3B0A10EE91}"/>
                      </a:ext>
                    </a:extLst>
                  </p:cNvPr>
                  <p:cNvSpPr txBox="1"/>
                  <p:nvPr/>
                </p:nvSpPr>
                <p:spPr>
                  <a:xfrm>
                    <a:off x="606729" y="6171338"/>
                    <a:ext cx="1232680" cy="327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2000" b="1" baseline="-25000" dirty="0">
                        <a:latin typeface="Arial Narrow" panose="020B0606020202030204" pitchFamily="34" charset="0"/>
                      </a:rPr>
                      <a:t>J.F. Ribeiro</a:t>
                    </a:r>
                    <a:endParaRPr lang="en-GB" sz="2000" b="1" baseline="-25000" dirty="0"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sp>
            <p:nvSpPr>
              <p:cNvPr id="42" name="Rectangle 19">
                <a:extLst>
                  <a:ext uri="{FF2B5EF4-FFF2-40B4-BE49-F238E27FC236}">
                    <a16:creationId xmlns:a16="http://schemas.microsoft.com/office/drawing/2014/main" id="{339FE204-4B5C-4D94-8BF2-50B0D1A1CF16}"/>
                  </a:ext>
                </a:extLst>
              </p:cNvPr>
              <p:cNvSpPr/>
              <p:nvPr/>
            </p:nvSpPr>
            <p:spPr>
              <a:xfrm>
                <a:off x="568191" y="346666"/>
                <a:ext cx="1205208" cy="615712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</p:grpSp>
        <p:grpSp>
          <p:nvGrpSpPr>
            <p:cNvPr id="56" name="Group 35">
              <a:extLst>
                <a:ext uri="{FF2B5EF4-FFF2-40B4-BE49-F238E27FC236}">
                  <a16:creationId xmlns:a16="http://schemas.microsoft.com/office/drawing/2014/main" id="{2AD7979B-6984-4D32-A906-35DF8D6DAC44}"/>
                </a:ext>
              </a:extLst>
            </p:cNvPr>
            <p:cNvGrpSpPr/>
            <p:nvPr/>
          </p:nvGrpSpPr>
          <p:grpSpPr>
            <a:xfrm>
              <a:off x="10491047" y="6117762"/>
              <a:ext cx="1428263" cy="683606"/>
              <a:chOff x="1264248" y="2351777"/>
              <a:chExt cx="1794064" cy="779487"/>
            </a:xfrm>
          </p:grpSpPr>
          <p:pic>
            <p:nvPicPr>
              <p:cNvPr id="57" name="Picture 20" descr="Image result for aziliz lecomte">
                <a:extLst>
                  <a:ext uri="{FF2B5EF4-FFF2-40B4-BE49-F238E27FC236}">
                    <a16:creationId xmlns:a16="http://schemas.microsoft.com/office/drawing/2014/main" id="{3939D4BC-4F92-4F51-AAAA-5BB8264EDB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83" r="6167" b="9305"/>
              <a:stretch/>
            </p:blipFill>
            <p:spPr bwMode="auto">
              <a:xfrm>
                <a:off x="1264248" y="2351777"/>
                <a:ext cx="563366" cy="77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6" descr="Image result for mario malerba iit">
                <a:extLst>
                  <a:ext uri="{FF2B5EF4-FFF2-40B4-BE49-F238E27FC236}">
                    <a16:creationId xmlns:a16="http://schemas.microsoft.com/office/drawing/2014/main" id="{E7639DD5-2A91-4BCC-8DFC-F72DF0E7CD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259"/>
              <a:stretch/>
            </p:blipFill>
            <p:spPr bwMode="auto">
              <a:xfrm>
                <a:off x="2444538" y="2351778"/>
                <a:ext cx="613774" cy="77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34" descr="Image result for ermanno miele">
                <a:extLst>
                  <a:ext uri="{FF2B5EF4-FFF2-40B4-BE49-F238E27FC236}">
                    <a16:creationId xmlns:a16="http://schemas.microsoft.com/office/drawing/2014/main" id="{BCA42B10-86C3-4963-BA4A-2C2B39262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282" y="2351777"/>
                <a:ext cx="623588" cy="77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0AB51438-52B3-4CD3-B370-A2D2DC366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" t="-265" r="26306" b="26992"/>
            <a:stretch/>
          </p:blipFill>
          <p:spPr>
            <a:xfrm>
              <a:off x="10653921" y="1816622"/>
              <a:ext cx="1083833" cy="1108247"/>
            </a:xfrm>
            <a:prstGeom prst="rect">
              <a:avLst/>
            </a:prstGeom>
          </p:spPr>
        </p:pic>
        <p:sp>
          <p:nvSpPr>
            <p:cNvPr id="62" name="TextBox 39">
              <a:extLst>
                <a:ext uri="{FF2B5EF4-FFF2-40B4-BE49-F238E27FC236}">
                  <a16:creationId xmlns:a16="http://schemas.microsoft.com/office/drawing/2014/main" id="{69301017-84D4-4711-9D49-9F5069E37096}"/>
                </a:ext>
              </a:extLst>
            </p:cNvPr>
            <p:cNvSpPr txBox="1"/>
            <p:nvPr/>
          </p:nvSpPr>
          <p:spPr>
            <a:xfrm>
              <a:off x="10591255" y="2834199"/>
              <a:ext cx="1146499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baseline="-25000" dirty="0">
                  <a:latin typeface="Arial Narrow" panose="020B0606020202030204" pitchFamily="34" charset="0"/>
                </a:rPr>
                <a:t>G. N. Angotzi</a:t>
              </a:r>
              <a:endParaRPr lang="en-GB" sz="2000" b="1" baseline="-250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4FC9A7D-D2EC-4DE5-9B05-B97EE1547F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0584" y="5561497"/>
            <a:ext cx="1158340" cy="131075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21CC338-E6B6-4806-A9F1-B62E6A4482C2}"/>
              </a:ext>
            </a:extLst>
          </p:cNvPr>
          <p:cNvSpPr txBox="1"/>
          <p:nvPr/>
        </p:nvSpPr>
        <p:spPr>
          <a:xfrm>
            <a:off x="2905704" y="5600746"/>
            <a:ext cx="6684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Squada One" panose="020B0604020202020204"/>
              </a:rPr>
              <a:t>L’interfaccia neurale impiantabile a più alta densità</a:t>
            </a:r>
          </a:p>
          <a:p>
            <a:pPr algn="ctr"/>
            <a:r>
              <a:rPr lang="it-IT" sz="2400" b="1" dirty="0">
                <a:latin typeface="Squada One" panose="020B0604020202020204"/>
              </a:rPr>
              <a:t> di sensori esistente al mondo</a:t>
            </a:r>
          </a:p>
        </p:txBody>
      </p:sp>
    </p:spTree>
    <p:extLst>
      <p:ext uri="{BB962C8B-B14F-4D97-AF65-F5344CB8AC3E}">
        <p14:creationId xmlns:p14="http://schemas.microsoft.com/office/powerpoint/2010/main" val="35406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59237" y="-142407"/>
            <a:ext cx="1776321" cy="7000408"/>
          </a:xfrm>
          <a:custGeom>
            <a:avLst/>
            <a:gdLst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21102 w 12203723"/>
              <a:gd name="connsiteY6" fmla="*/ 3327009 h 6893169"/>
              <a:gd name="connsiteX7" fmla="*/ 0 w 12203723"/>
              <a:gd name="connsiteY7" fmla="*/ 2651760 h 6893169"/>
              <a:gd name="connsiteX0" fmla="*/ 18547 w 12222270"/>
              <a:gd name="connsiteY0" fmla="*/ 2651760 h 6893169"/>
              <a:gd name="connsiteX1" fmla="*/ 18547 w 12222270"/>
              <a:gd name="connsiteY1" fmla="*/ 0 h 6893169"/>
              <a:gd name="connsiteX2" fmla="*/ 4224787 w 12222270"/>
              <a:gd name="connsiteY2" fmla="*/ 0 h 6893169"/>
              <a:gd name="connsiteX3" fmla="*/ 12222270 w 12222270"/>
              <a:gd name="connsiteY3" fmla="*/ 4614203 h 6893169"/>
              <a:gd name="connsiteX4" fmla="*/ 12222270 w 12222270"/>
              <a:gd name="connsiteY4" fmla="*/ 6893169 h 6893169"/>
              <a:gd name="connsiteX5" fmla="*/ 10949144 w 12222270"/>
              <a:gd name="connsiteY5" fmla="*/ 6893169 h 6893169"/>
              <a:gd name="connsiteX6" fmla="*/ 106 w 12222270"/>
              <a:gd name="connsiteY6" fmla="*/ 3340262 h 6893169"/>
              <a:gd name="connsiteX7" fmla="*/ 18547 w 12222270"/>
              <a:gd name="connsiteY7" fmla="*/ 2651760 h 6893169"/>
              <a:gd name="connsiteX0" fmla="*/ 0 w 12203723"/>
              <a:gd name="connsiteY0" fmla="*/ 2651760 h 6893169"/>
              <a:gd name="connsiteX1" fmla="*/ 0 w 12203723"/>
              <a:gd name="connsiteY1" fmla="*/ 0 h 6893169"/>
              <a:gd name="connsiteX2" fmla="*/ 4206240 w 12203723"/>
              <a:gd name="connsiteY2" fmla="*/ 0 h 6893169"/>
              <a:gd name="connsiteX3" fmla="*/ 12203723 w 12203723"/>
              <a:gd name="connsiteY3" fmla="*/ 4614203 h 6893169"/>
              <a:gd name="connsiteX4" fmla="*/ 12203723 w 12203723"/>
              <a:gd name="connsiteY4" fmla="*/ 6893169 h 6893169"/>
              <a:gd name="connsiteX5" fmla="*/ 10930597 w 12203723"/>
              <a:gd name="connsiteY5" fmla="*/ 6893169 h 6893169"/>
              <a:gd name="connsiteX6" fmla="*/ 0 w 12203723"/>
              <a:gd name="connsiteY6" fmla="*/ 2651760 h 6893169"/>
              <a:gd name="connsiteX0" fmla="*/ 0 w 12267772"/>
              <a:gd name="connsiteY0" fmla="*/ 4004042 h 6893169"/>
              <a:gd name="connsiteX1" fmla="*/ 64049 w 12267772"/>
              <a:gd name="connsiteY1" fmla="*/ 0 h 6893169"/>
              <a:gd name="connsiteX2" fmla="*/ 4270289 w 12267772"/>
              <a:gd name="connsiteY2" fmla="*/ 0 h 6893169"/>
              <a:gd name="connsiteX3" fmla="*/ 12267772 w 12267772"/>
              <a:gd name="connsiteY3" fmla="*/ 4614203 h 6893169"/>
              <a:gd name="connsiteX4" fmla="*/ 12267772 w 12267772"/>
              <a:gd name="connsiteY4" fmla="*/ 6893169 h 6893169"/>
              <a:gd name="connsiteX5" fmla="*/ 10994646 w 12267772"/>
              <a:gd name="connsiteY5" fmla="*/ 6893169 h 6893169"/>
              <a:gd name="connsiteX6" fmla="*/ 0 w 12267772"/>
              <a:gd name="connsiteY6" fmla="*/ 4004042 h 68931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12267772 w 12267772"/>
              <a:gd name="connsiteY4" fmla="*/ 689316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1269"/>
              <a:gd name="connsiteX1" fmla="*/ 64049 w 12267772"/>
              <a:gd name="connsiteY1" fmla="*/ 0 h 6931269"/>
              <a:gd name="connsiteX2" fmla="*/ 4270289 w 12267772"/>
              <a:gd name="connsiteY2" fmla="*/ 0 h 6931269"/>
              <a:gd name="connsiteX3" fmla="*/ 12267772 w 12267772"/>
              <a:gd name="connsiteY3" fmla="*/ 4614203 h 6931269"/>
              <a:gd name="connsiteX4" fmla="*/ 5499522 w 12267772"/>
              <a:gd name="connsiteY4" fmla="*/ 6862689 h 6931269"/>
              <a:gd name="connsiteX5" fmla="*/ 110875 w 12267772"/>
              <a:gd name="connsiteY5" fmla="*/ 6931269 h 6931269"/>
              <a:gd name="connsiteX6" fmla="*/ 0 w 12267772"/>
              <a:gd name="connsiteY6" fmla="*/ 4004042 h 6931269"/>
              <a:gd name="connsiteX0" fmla="*/ 0 w 12267772"/>
              <a:gd name="connsiteY0" fmla="*/ 4004042 h 6938889"/>
              <a:gd name="connsiteX1" fmla="*/ 64049 w 12267772"/>
              <a:gd name="connsiteY1" fmla="*/ 0 h 6938889"/>
              <a:gd name="connsiteX2" fmla="*/ 4270289 w 12267772"/>
              <a:gd name="connsiteY2" fmla="*/ 0 h 6938889"/>
              <a:gd name="connsiteX3" fmla="*/ 12267772 w 12267772"/>
              <a:gd name="connsiteY3" fmla="*/ 4614203 h 6938889"/>
              <a:gd name="connsiteX4" fmla="*/ 5507102 w 12267772"/>
              <a:gd name="connsiteY4" fmla="*/ 6938889 h 6938889"/>
              <a:gd name="connsiteX5" fmla="*/ 110875 w 12267772"/>
              <a:gd name="connsiteY5" fmla="*/ 6931269 h 6938889"/>
              <a:gd name="connsiteX6" fmla="*/ 0 w 12267772"/>
              <a:gd name="connsiteY6" fmla="*/ 4004042 h 6938889"/>
              <a:gd name="connsiteX0" fmla="*/ 0 w 12176821"/>
              <a:gd name="connsiteY0" fmla="*/ 4004042 h 6938889"/>
              <a:gd name="connsiteX1" fmla="*/ 64049 w 12176821"/>
              <a:gd name="connsiteY1" fmla="*/ 0 h 6938889"/>
              <a:gd name="connsiteX2" fmla="*/ 4270289 w 12176821"/>
              <a:gd name="connsiteY2" fmla="*/ 0 h 6938889"/>
              <a:gd name="connsiteX3" fmla="*/ 12176821 w 12176821"/>
              <a:gd name="connsiteY3" fmla="*/ 4652303 h 6938889"/>
              <a:gd name="connsiteX4" fmla="*/ 5507102 w 12176821"/>
              <a:gd name="connsiteY4" fmla="*/ 6938889 h 6938889"/>
              <a:gd name="connsiteX5" fmla="*/ 110875 w 12176821"/>
              <a:gd name="connsiteY5" fmla="*/ 6931269 h 6938889"/>
              <a:gd name="connsiteX6" fmla="*/ 0 w 12176821"/>
              <a:gd name="connsiteY6" fmla="*/ 4004042 h 6938889"/>
              <a:gd name="connsiteX0" fmla="*/ 0 w 5507102"/>
              <a:gd name="connsiteY0" fmla="*/ 4004042 h 6938889"/>
              <a:gd name="connsiteX1" fmla="*/ 64049 w 5507102"/>
              <a:gd name="connsiteY1" fmla="*/ 0 h 6938889"/>
              <a:gd name="connsiteX2" fmla="*/ 4270289 w 5507102"/>
              <a:gd name="connsiteY2" fmla="*/ 0 h 6938889"/>
              <a:gd name="connsiteX3" fmla="*/ 5507102 w 5507102"/>
              <a:gd name="connsiteY3" fmla="*/ 6938889 h 6938889"/>
              <a:gd name="connsiteX4" fmla="*/ 110875 w 5507102"/>
              <a:gd name="connsiteY4" fmla="*/ 6931269 h 6938889"/>
              <a:gd name="connsiteX5" fmla="*/ 0 w 5507102"/>
              <a:gd name="connsiteY5" fmla="*/ 4004042 h 6938889"/>
              <a:gd name="connsiteX0" fmla="*/ 46826 w 5443053"/>
              <a:gd name="connsiteY0" fmla="*/ 6931269 h 6938889"/>
              <a:gd name="connsiteX1" fmla="*/ 0 w 5443053"/>
              <a:gd name="connsiteY1" fmla="*/ 0 h 6938889"/>
              <a:gd name="connsiteX2" fmla="*/ 4206240 w 5443053"/>
              <a:gd name="connsiteY2" fmla="*/ 0 h 6938889"/>
              <a:gd name="connsiteX3" fmla="*/ 5443053 w 5443053"/>
              <a:gd name="connsiteY3" fmla="*/ 6938889 h 6938889"/>
              <a:gd name="connsiteX4" fmla="*/ 46826 w 5443053"/>
              <a:gd name="connsiteY4" fmla="*/ 6931269 h 6938889"/>
              <a:gd name="connsiteX0" fmla="*/ 46826 w 6995396"/>
              <a:gd name="connsiteY0" fmla="*/ 6938889 h 6946509"/>
              <a:gd name="connsiteX1" fmla="*/ 0 w 6995396"/>
              <a:gd name="connsiteY1" fmla="*/ 7620 h 6946509"/>
              <a:gd name="connsiteX2" fmla="*/ 6995396 w 6995396"/>
              <a:gd name="connsiteY2" fmla="*/ 0 h 6946509"/>
              <a:gd name="connsiteX3" fmla="*/ 5443053 w 6995396"/>
              <a:gd name="connsiteY3" fmla="*/ 6946509 h 6946509"/>
              <a:gd name="connsiteX4" fmla="*/ 46826 w 6995396"/>
              <a:gd name="connsiteY4" fmla="*/ 6938889 h 6946509"/>
              <a:gd name="connsiteX0" fmla="*/ 46826 w 6422696"/>
              <a:gd name="connsiteY0" fmla="*/ 6932457 h 6940077"/>
              <a:gd name="connsiteX1" fmla="*/ 0 w 6422696"/>
              <a:gd name="connsiteY1" fmla="*/ 1188 h 6940077"/>
              <a:gd name="connsiteX2" fmla="*/ 6422696 w 6422696"/>
              <a:gd name="connsiteY2" fmla="*/ 0 h 6940077"/>
              <a:gd name="connsiteX3" fmla="*/ 5443053 w 6422696"/>
              <a:gd name="connsiteY3" fmla="*/ 6940077 h 6940077"/>
              <a:gd name="connsiteX4" fmla="*/ 46826 w 6422696"/>
              <a:gd name="connsiteY4" fmla="*/ 6932457 h 6940077"/>
              <a:gd name="connsiteX0" fmla="*/ 46826 w 6422696"/>
              <a:gd name="connsiteY0" fmla="*/ 6932457 h 6932457"/>
              <a:gd name="connsiteX1" fmla="*/ 0 w 6422696"/>
              <a:gd name="connsiteY1" fmla="*/ 1188 h 6932457"/>
              <a:gd name="connsiteX2" fmla="*/ 6422696 w 6422696"/>
              <a:gd name="connsiteY2" fmla="*/ 0 h 6932457"/>
              <a:gd name="connsiteX3" fmla="*/ 5526456 w 6422696"/>
              <a:gd name="connsiteY3" fmla="*/ 6920781 h 6932457"/>
              <a:gd name="connsiteX4" fmla="*/ 46826 w 6422696"/>
              <a:gd name="connsiteY4" fmla="*/ 6932457 h 6932457"/>
              <a:gd name="connsiteX0" fmla="*/ 46826 w 6422696"/>
              <a:gd name="connsiteY0" fmla="*/ 6932457 h 6932457"/>
              <a:gd name="connsiteX1" fmla="*/ 0 w 6422696"/>
              <a:gd name="connsiteY1" fmla="*/ 1188 h 6932457"/>
              <a:gd name="connsiteX2" fmla="*/ 6422696 w 6422696"/>
              <a:gd name="connsiteY2" fmla="*/ 0 h 6932457"/>
              <a:gd name="connsiteX3" fmla="*/ 4103047 w 6422696"/>
              <a:gd name="connsiteY3" fmla="*/ 6928050 h 6932457"/>
              <a:gd name="connsiteX4" fmla="*/ 46826 w 6422696"/>
              <a:gd name="connsiteY4" fmla="*/ 6932457 h 693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2696" h="6932457">
                <a:moveTo>
                  <a:pt x="46826" y="6932457"/>
                </a:moveTo>
                <a:lnTo>
                  <a:pt x="0" y="1188"/>
                </a:lnTo>
                <a:lnTo>
                  <a:pt x="6422696" y="0"/>
                </a:lnTo>
                <a:lnTo>
                  <a:pt x="4103047" y="6928050"/>
                </a:lnTo>
                <a:lnTo>
                  <a:pt x="46826" y="693245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128" name="Picture 8" descr="Gatsb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2095" y="2395797"/>
            <a:ext cx="130477" cy="1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505946">
            <a:off x="-2733888" y="2333093"/>
            <a:ext cx="7096952" cy="1325563"/>
          </a:xfrm>
        </p:spPr>
        <p:txBody>
          <a:bodyPr>
            <a:normAutofit/>
          </a:bodyPr>
          <a:lstStyle/>
          <a:p>
            <a:r>
              <a:rPr lang="it-IT" sz="4000" b="1" cap="small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 charset="0"/>
              </a:rPr>
              <a:t>Tecnologie Competitive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AA15441-FAC9-44E0-BC26-D35BA9F0AD44}"/>
              </a:ext>
            </a:extLst>
          </p:cNvPr>
          <p:cNvGrpSpPr/>
          <p:nvPr/>
        </p:nvGrpSpPr>
        <p:grpSpPr>
          <a:xfrm>
            <a:off x="2351077" y="257064"/>
            <a:ext cx="1800000" cy="2311307"/>
            <a:chOff x="2351077" y="257064"/>
            <a:chExt cx="1800000" cy="2311307"/>
          </a:xfrm>
        </p:grpSpPr>
        <p:pic>
          <p:nvPicPr>
            <p:cNvPr id="5148" name="Picture 28" descr="Risultati immagini per utah arra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" t="-3324" r="27067" b="-3183"/>
            <a:stretch/>
          </p:blipFill>
          <p:spPr bwMode="auto">
            <a:xfrm>
              <a:off x="2351077" y="768371"/>
              <a:ext cx="1800000" cy="1800000"/>
            </a:xfrm>
            <a:prstGeom prst="ellipse">
              <a:avLst/>
            </a:prstGeom>
            <a:ln w="88900" cap="rnd">
              <a:solidFill>
                <a:schemeClr val="accent5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662820" y="257064"/>
              <a:ext cx="1138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cap="small" dirty="0">
                  <a:solidFill>
                    <a:schemeClr val="accent5"/>
                  </a:solidFill>
                  <a:latin typeface="Squada One" panose="020B0604020202020204"/>
                </a:rPr>
                <a:t>Passive</a:t>
              </a:r>
              <a:endParaRPr lang="en-GB" sz="2000" b="1" cap="small" dirty="0">
                <a:solidFill>
                  <a:schemeClr val="accent5"/>
                </a:solidFill>
                <a:latin typeface="Squada One" panose="020B0604020202020204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4529BCFC-BF66-4338-A722-6FEA8E7405BA}"/>
              </a:ext>
            </a:extLst>
          </p:cNvPr>
          <p:cNvGrpSpPr/>
          <p:nvPr/>
        </p:nvGrpSpPr>
        <p:grpSpPr>
          <a:xfrm>
            <a:off x="4537483" y="254122"/>
            <a:ext cx="2067211" cy="2540960"/>
            <a:chOff x="4537483" y="254122"/>
            <a:chExt cx="2067211" cy="2540960"/>
          </a:xfrm>
        </p:grpSpPr>
        <p:pic>
          <p:nvPicPr>
            <p:cNvPr id="5138" name="Picture 18" descr="Immagine correlat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3" t="512" r="24943" b="-107"/>
            <a:stretch/>
          </p:blipFill>
          <p:spPr bwMode="auto">
            <a:xfrm>
              <a:off x="4804694" y="768371"/>
              <a:ext cx="1800000" cy="1800000"/>
            </a:xfrm>
            <a:prstGeom prst="ellipse">
              <a:avLst/>
            </a:prstGeom>
            <a:ln w="88900" cap="rnd">
              <a:solidFill>
                <a:schemeClr val="accent4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2" name="Picture 22" descr="Risultati immagini per Neuralin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483" y="1908573"/>
              <a:ext cx="1399008" cy="88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5181923" y="254122"/>
              <a:ext cx="1138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cap="small" dirty="0">
                  <a:solidFill>
                    <a:schemeClr val="accent4"/>
                  </a:solidFill>
                  <a:latin typeface="Squada One" panose="020B0604020202020204"/>
                </a:rPr>
                <a:t>Hybrid</a:t>
              </a:r>
              <a:endParaRPr lang="en-GB" sz="2000" b="1" cap="small" dirty="0">
                <a:solidFill>
                  <a:schemeClr val="accent4"/>
                </a:solidFill>
                <a:latin typeface="Squada One" panose="020B0604020202020204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DD537CEE-FB44-4408-9246-45FCE2E1836C}"/>
              </a:ext>
            </a:extLst>
          </p:cNvPr>
          <p:cNvGrpSpPr/>
          <p:nvPr/>
        </p:nvGrpSpPr>
        <p:grpSpPr>
          <a:xfrm>
            <a:off x="7164146" y="279012"/>
            <a:ext cx="1800000" cy="2289359"/>
            <a:chOff x="7164146" y="279012"/>
            <a:chExt cx="1800000" cy="2289359"/>
          </a:xfrm>
        </p:grpSpPr>
        <p:pic>
          <p:nvPicPr>
            <p:cNvPr id="5152" name="Picture 32" descr="Risultati immagini per neuropixels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 bwMode="auto">
            <a:xfrm>
              <a:off x="7164146" y="768371"/>
              <a:ext cx="1800000" cy="1800000"/>
            </a:xfrm>
            <a:prstGeom prst="ellipse">
              <a:avLst/>
            </a:prstGeom>
            <a:ln w="88900" cap="rnd">
              <a:solidFill>
                <a:srgbClr val="FF0000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1" name="Picture 3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872" y="1959453"/>
              <a:ext cx="1299540" cy="351448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</p:pic>
        <p:sp>
          <p:nvSpPr>
            <p:cNvPr id="48" name="TextBox 47"/>
            <p:cNvSpPr txBox="1"/>
            <p:nvPr/>
          </p:nvSpPr>
          <p:spPr>
            <a:xfrm>
              <a:off x="7582718" y="279012"/>
              <a:ext cx="1138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cap="small" dirty="0">
                  <a:solidFill>
                    <a:srgbClr val="FF0000"/>
                  </a:solidFill>
                  <a:latin typeface="Squada One" panose="020B0604020202020204"/>
                </a:rPr>
                <a:t>Active</a:t>
              </a:r>
              <a:endParaRPr lang="en-GB" sz="2000" b="1" cap="small" dirty="0">
                <a:solidFill>
                  <a:srgbClr val="FF0000"/>
                </a:solidFill>
                <a:latin typeface="Squada One" panose="020B0604020202020204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B225561-A8A2-4B50-8C8B-3E761915CCFB}"/>
              </a:ext>
            </a:extLst>
          </p:cNvPr>
          <p:cNvGrpSpPr/>
          <p:nvPr/>
        </p:nvGrpSpPr>
        <p:grpSpPr>
          <a:xfrm>
            <a:off x="9167686" y="256534"/>
            <a:ext cx="2200610" cy="2315569"/>
            <a:chOff x="9167686" y="256534"/>
            <a:chExt cx="2200610" cy="231556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2" t="35689" r="44936" b="32021"/>
            <a:stretch/>
          </p:blipFill>
          <p:spPr>
            <a:xfrm rot="18644464">
              <a:off x="9542242" y="746049"/>
              <a:ext cx="1800000" cy="1852108"/>
            </a:xfrm>
            <a:prstGeom prst="ellipse">
              <a:avLst/>
            </a:prstGeom>
            <a:ln w="88900" cap="rnd">
              <a:solidFill>
                <a:schemeClr val="accent2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</p:spPr>
        </p:pic>
        <p:sp>
          <p:nvSpPr>
            <p:cNvPr id="49" name="TextBox 48"/>
            <p:cNvSpPr txBox="1"/>
            <p:nvPr/>
          </p:nvSpPr>
          <p:spPr>
            <a:xfrm>
              <a:off x="9889204" y="256534"/>
              <a:ext cx="1138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cap="small" dirty="0">
                  <a:solidFill>
                    <a:schemeClr val="accent2"/>
                  </a:solidFill>
                  <a:latin typeface="Squada One" panose="020B0604020202020204"/>
                </a:rPr>
                <a:t>Active</a:t>
              </a:r>
              <a:r>
                <a:rPr lang="it-IT" sz="2000" b="1" cap="small" baseline="30000" dirty="0">
                  <a:solidFill>
                    <a:schemeClr val="accent2"/>
                  </a:solidFill>
                  <a:latin typeface="Squada One" panose="020B0604020202020204"/>
                </a:rPr>
                <a:t>+</a:t>
              </a:r>
              <a:endParaRPr lang="en-GB" sz="2000" b="1" cap="small" baseline="30000" dirty="0">
                <a:solidFill>
                  <a:schemeClr val="accent2"/>
                </a:solidFill>
                <a:latin typeface="Squada One" panose="020B0604020202020204"/>
              </a:endParaRPr>
            </a:p>
          </p:txBody>
        </p:sp>
        <p:pic>
          <p:nvPicPr>
            <p:cNvPr id="414" name="Picture 4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7686" y="1979946"/>
              <a:ext cx="1565629" cy="279314"/>
            </a:xfrm>
            <a:prstGeom prst="rect">
              <a:avLst/>
            </a:prstGeom>
          </p:spPr>
        </p:pic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4932AD9E-777A-494A-BB27-829535214043}"/>
              </a:ext>
            </a:extLst>
          </p:cNvPr>
          <p:cNvGrpSpPr/>
          <p:nvPr/>
        </p:nvGrpSpPr>
        <p:grpSpPr>
          <a:xfrm>
            <a:off x="1769933" y="3141797"/>
            <a:ext cx="9542447" cy="3153374"/>
            <a:chOff x="1769933" y="3141797"/>
            <a:chExt cx="9542447" cy="3153374"/>
          </a:xfrm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C783EC3C-0F7F-4637-BFDC-4418B7CEC3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6150708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diritto 50">
              <a:extLst>
                <a:ext uri="{FF2B5EF4-FFF2-40B4-BE49-F238E27FC236}">
                  <a16:creationId xmlns:a16="http://schemas.microsoft.com/office/drawing/2014/main" id="{C5A5D0CD-ACCF-40C0-AC9B-7067805A5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5741050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05F5221C-40AA-49F2-BCA1-40EEFF6DBC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5945878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131168C2-040C-45B5-832D-310ACEBE6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3692770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54ED10A7-7EB2-4EF9-81F5-0E8F97BD44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4512082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53091AF7-4592-4567-BD2A-07B4A91921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4716910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35E1821A-0B3D-4DCF-A81C-F5B4F014D8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4921738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D0E7B62C-CB7B-475E-82D2-C188601AB0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5126566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A41CE781-3290-438F-AB80-B82A91BA67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5331394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D2DA11CD-2136-45B0-A615-E5F95B413C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5536222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id="{5632E0FC-440D-4603-94B2-9951E59059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3897598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diritto 72">
              <a:extLst>
                <a:ext uri="{FF2B5EF4-FFF2-40B4-BE49-F238E27FC236}">
                  <a16:creationId xmlns:a16="http://schemas.microsoft.com/office/drawing/2014/main" id="{F6276C86-1E3B-4D69-90EF-10E70CDFB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4102426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diritto 73">
              <a:extLst>
                <a:ext uri="{FF2B5EF4-FFF2-40B4-BE49-F238E27FC236}">
                  <a16:creationId xmlns:a16="http://schemas.microsoft.com/office/drawing/2014/main" id="{B3EA2D71-403B-45CF-83D6-FBC6E93C1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7796" y="4307254"/>
              <a:ext cx="9034584" cy="0"/>
            </a:xfrm>
            <a:prstGeom prst="line">
              <a:avLst/>
            </a:prstGeom>
            <a:ln w="19050">
              <a:solidFill>
                <a:schemeClr val="accent1">
                  <a:alpha val="3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6C0B9A4-D499-4275-8F72-CA928F49F7DF}"/>
                </a:ext>
              </a:extLst>
            </p:cNvPr>
            <p:cNvSpPr txBox="1"/>
            <p:nvPr/>
          </p:nvSpPr>
          <p:spPr>
            <a:xfrm>
              <a:off x="1769933" y="374380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120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F8F2C939-282E-4267-851A-0403B369195F}"/>
                </a:ext>
              </a:extLst>
            </p:cNvPr>
            <p:cNvSpPr txBox="1"/>
            <p:nvPr/>
          </p:nvSpPr>
          <p:spPr>
            <a:xfrm>
              <a:off x="1769933" y="3933331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110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C5C94754-72C8-4D3D-9BD3-4C4B8508829F}"/>
                </a:ext>
              </a:extLst>
            </p:cNvPr>
            <p:cNvSpPr txBox="1"/>
            <p:nvPr/>
          </p:nvSpPr>
          <p:spPr>
            <a:xfrm>
              <a:off x="1769933" y="4122862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100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F8751E83-BEB5-43D8-82AC-7C08C7A1C54F}"/>
                </a:ext>
              </a:extLst>
            </p:cNvPr>
            <p:cNvSpPr txBox="1"/>
            <p:nvPr/>
          </p:nvSpPr>
          <p:spPr>
            <a:xfrm>
              <a:off x="1848481" y="43123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90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468ED165-8AF3-4186-8EAC-A93452536AFC}"/>
                </a:ext>
              </a:extLst>
            </p:cNvPr>
            <p:cNvSpPr txBox="1"/>
            <p:nvPr/>
          </p:nvSpPr>
          <p:spPr>
            <a:xfrm>
              <a:off x="1848481" y="450192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80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F02C9C87-6B62-414C-B468-2268718A9234}"/>
                </a:ext>
              </a:extLst>
            </p:cNvPr>
            <p:cNvSpPr txBox="1"/>
            <p:nvPr/>
          </p:nvSpPr>
          <p:spPr>
            <a:xfrm>
              <a:off x="1848481" y="469145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70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DB44D1CD-1B83-4BA0-BCFA-2544C9111FF8}"/>
                </a:ext>
              </a:extLst>
            </p:cNvPr>
            <p:cNvSpPr txBox="1"/>
            <p:nvPr/>
          </p:nvSpPr>
          <p:spPr>
            <a:xfrm>
              <a:off x="1848481" y="488098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60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72EED9BC-BCBC-4C8D-BF15-1F03A2EA2C4E}"/>
                </a:ext>
              </a:extLst>
            </p:cNvPr>
            <p:cNvSpPr txBox="1"/>
            <p:nvPr/>
          </p:nvSpPr>
          <p:spPr>
            <a:xfrm>
              <a:off x="1848481" y="507051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50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02800AD3-5C71-4DE5-AAFA-CBE88F0EBDA9}"/>
                </a:ext>
              </a:extLst>
            </p:cNvPr>
            <p:cNvSpPr txBox="1"/>
            <p:nvPr/>
          </p:nvSpPr>
          <p:spPr>
            <a:xfrm>
              <a:off x="1848481" y="526004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40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6FBAB92D-B75D-44B5-8F37-0D0464B53B24}"/>
                </a:ext>
              </a:extLst>
            </p:cNvPr>
            <p:cNvSpPr txBox="1"/>
            <p:nvPr/>
          </p:nvSpPr>
          <p:spPr>
            <a:xfrm>
              <a:off x="1848481" y="544957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30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28C783CE-3DC7-437C-9CE8-CFB5A075B3FF}"/>
                </a:ext>
              </a:extLst>
            </p:cNvPr>
            <p:cNvSpPr txBox="1"/>
            <p:nvPr/>
          </p:nvSpPr>
          <p:spPr>
            <a:xfrm>
              <a:off x="1848481" y="563911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20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F72879F0-6F23-4AD7-82A8-EABFDD04770C}"/>
                </a:ext>
              </a:extLst>
            </p:cNvPr>
            <p:cNvSpPr txBox="1"/>
            <p:nvPr/>
          </p:nvSpPr>
          <p:spPr>
            <a:xfrm>
              <a:off x="1848481" y="582864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10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7BA915EC-562B-4A20-A500-0D1C4302D39F}"/>
                </a:ext>
              </a:extLst>
            </p:cNvPr>
            <p:cNvSpPr txBox="1"/>
            <p:nvPr/>
          </p:nvSpPr>
          <p:spPr>
            <a:xfrm>
              <a:off x="1927027" y="60181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0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4DF6940B-5B36-4E01-87AB-0A78D99E8629}"/>
                </a:ext>
              </a:extLst>
            </p:cNvPr>
            <p:cNvSpPr txBox="1"/>
            <p:nvPr/>
          </p:nvSpPr>
          <p:spPr>
            <a:xfrm>
              <a:off x="1769933" y="3554269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130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8BA51A02-E47F-4F0A-9B19-3AE89AC790A5}"/>
                </a:ext>
              </a:extLst>
            </p:cNvPr>
            <p:cNvSpPr txBox="1"/>
            <p:nvPr/>
          </p:nvSpPr>
          <p:spPr>
            <a:xfrm>
              <a:off x="3322680" y="3141797"/>
              <a:ext cx="64304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latin typeface="Squada One" panose="020B0604020202020204"/>
                </a:rPr>
                <a:t>Densità di sensori per dimensione del dispositivo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2DBD285D-C409-4C31-B211-4853B4B3856A}"/>
              </a:ext>
            </a:extLst>
          </p:cNvPr>
          <p:cNvGrpSpPr/>
          <p:nvPr/>
        </p:nvGrpSpPr>
        <p:grpSpPr>
          <a:xfrm>
            <a:off x="2528781" y="5515999"/>
            <a:ext cx="1370888" cy="634497"/>
            <a:chOff x="2528781" y="5515999"/>
            <a:chExt cx="1370888" cy="634497"/>
          </a:xfrm>
        </p:grpSpPr>
        <p:pic>
          <p:nvPicPr>
            <p:cNvPr id="88" name="Picture 28" descr="Risultati immagini per utah array">
              <a:extLst>
                <a:ext uri="{FF2B5EF4-FFF2-40B4-BE49-F238E27FC236}">
                  <a16:creationId xmlns:a16="http://schemas.microsoft.com/office/drawing/2014/main" id="{F3570886-3486-4DCE-8AC5-42E07CDB56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" t="-3324" r="27067" b="-3183"/>
            <a:stretch/>
          </p:blipFill>
          <p:spPr bwMode="auto">
            <a:xfrm>
              <a:off x="3061906" y="5934496"/>
              <a:ext cx="216000" cy="216000"/>
            </a:xfrm>
            <a:prstGeom prst="ellipse">
              <a:avLst/>
            </a:prstGeom>
            <a:ln w="38100" cap="rnd">
              <a:solidFill>
                <a:schemeClr val="accent5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386">
              <a:extLst>
                <a:ext uri="{FF2B5EF4-FFF2-40B4-BE49-F238E27FC236}">
                  <a16:creationId xmlns:a16="http://schemas.microsoft.com/office/drawing/2014/main" id="{1998643C-F15C-46A9-9EA4-1422491E7E57}"/>
                </a:ext>
              </a:extLst>
            </p:cNvPr>
            <p:cNvSpPr txBox="1"/>
            <p:nvPr/>
          </p:nvSpPr>
          <p:spPr>
            <a:xfrm>
              <a:off x="2528781" y="5515999"/>
              <a:ext cx="13708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>
                <a:defRPr sz="2200" i="1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quada One" panose="020B0604020202020204"/>
                </a:defRPr>
              </a:lvl1pPr>
            </a:lstStyle>
            <a:p>
              <a:r>
                <a:rPr lang="it-IT" sz="2000" b="1" dirty="0">
                  <a:solidFill>
                    <a:schemeClr val="accent1">
                      <a:lumMod val="75000"/>
                    </a:schemeClr>
                  </a:solidFill>
                </a:rPr>
                <a:t>7.7 el/mm</a:t>
              </a:r>
              <a:r>
                <a:rPr lang="it-IT" sz="2000" b="1" baseline="300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GB" sz="20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91" name="TextBox 370">
            <a:extLst>
              <a:ext uri="{FF2B5EF4-FFF2-40B4-BE49-F238E27FC236}">
                <a16:creationId xmlns:a16="http://schemas.microsoft.com/office/drawing/2014/main" id="{9C1BE824-6F85-465C-8849-A8D711D4E05D}"/>
              </a:ext>
            </a:extLst>
          </p:cNvPr>
          <p:cNvSpPr txBox="1"/>
          <p:nvPr/>
        </p:nvSpPr>
        <p:spPr>
          <a:xfrm>
            <a:off x="1901305" y="899363"/>
            <a:ext cx="2636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Squada One" panose="020B0604020202020204"/>
              </a:rPr>
              <a:t>UTAH ARRAY</a:t>
            </a:r>
            <a:endParaRPr lang="en-GB" sz="1600" b="1" dirty="0">
              <a:latin typeface="Squada One" panose="020B0604020202020204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9678AB4-C5E1-40BC-968D-EF03D282DC22}"/>
              </a:ext>
            </a:extLst>
          </p:cNvPr>
          <p:cNvGrpSpPr/>
          <p:nvPr/>
        </p:nvGrpSpPr>
        <p:grpSpPr>
          <a:xfrm>
            <a:off x="4997438" y="5355653"/>
            <a:ext cx="1370888" cy="692640"/>
            <a:chOff x="4997438" y="5355653"/>
            <a:chExt cx="1370888" cy="692640"/>
          </a:xfrm>
        </p:grpSpPr>
        <p:pic>
          <p:nvPicPr>
            <p:cNvPr id="90" name="Picture 18" descr="Immagine correlata">
              <a:extLst>
                <a:ext uri="{FF2B5EF4-FFF2-40B4-BE49-F238E27FC236}">
                  <a16:creationId xmlns:a16="http://schemas.microsoft.com/office/drawing/2014/main" id="{36EB9B79-2AAB-4B44-B0CA-46C3A24D00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3" t="512" r="24943" b="-107"/>
            <a:stretch/>
          </p:blipFill>
          <p:spPr bwMode="auto">
            <a:xfrm>
              <a:off x="5580249" y="5807760"/>
              <a:ext cx="240533" cy="240533"/>
            </a:xfrm>
            <a:prstGeom prst="ellipse">
              <a:avLst/>
            </a:prstGeom>
            <a:ln w="38100" cap="rnd">
              <a:solidFill>
                <a:schemeClr val="accent4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400">
              <a:extLst>
                <a:ext uri="{FF2B5EF4-FFF2-40B4-BE49-F238E27FC236}">
                  <a16:creationId xmlns:a16="http://schemas.microsoft.com/office/drawing/2014/main" id="{89747BBB-5904-4028-9E78-A674B5579A80}"/>
                </a:ext>
              </a:extLst>
            </p:cNvPr>
            <p:cNvSpPr txBox="1"/>
            <p:nvPr/>
          </p:nvSpPr>
          <p:spPr>
            <a:xfrm>
              <a:off x="4997438" y="5355653"/>
              <a:ext cx="137088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>
                <a:defRPr sz="2000" b="1" i="1">
                  <a:solidFill>
                    <a:srgbClr val="FF0000"/>
                  </a:solidFill>
                  <a:latin typeface="Squada One" panose="020B0604020202020204"/>
                </a:defRPr>
              </a:lvl1pPr>
            </a:lstStyle>
            <a:p>
              <a:r>
                <a:rPr lang="it-IT" dirty="0">
                  <a:solidFill>
                    <a:schemeClr val="accent4"/>
                  </a:solidFill>
                </a:rPr>
                <a:t>9.4 el/mm</a:t>
              </a:r>
              <a:r>
                <a:rPr lang="it-IT" baseline="30000" dirty="0">
                  <a:solidFill>
                    <a:schemeClr val="accent4"/>
                  </a:solidFill>
                </a:rPr>
                <a:t>2</a:t>
              </a:r>
              <a:endParaRPr lang="en-GB" baseline="300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86805042-7DCE-4CC1-86F0-A42990E40D25}"/>
              </a:ext>
            </a:extLst>
          </p:cNvPr>
          <p:cNvGrpSpPr/>
          <p:nvPr/>
        </p:nvGrpSpPr>
        <p:grpSpPr>
          <a:xfrm>
            <a:off x="7514795" y="5347516"/>
            <a:ext cx="1191352" cy="698341"/>
            <a:chOff x="7514795" y="5347516"/>
            <a:chExt cx="1191352" cy="698341"/>
          </a:xfrm>
        </p:grpSpPr>
        <p:pic>
          <p:nvPicPr>
            <p:cNvPr id="93" name="Picture 32" descr="Risultati immagini per neuropixels">
              <a:extLst>
                <a:ext uri="{FF2B5EF4-FFF2-40B4-BE49-F238E27FC236}">
                  <a16:creationId xmlns:a16="http://schemas.microsoft.com/office/drawing/2014/main" id="{6D845871-236D-4734-BA53-CB1D81C5C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 bwMode="auto">
            <a:xfrm>
              <a:off x="7988502" y="5801919"/>
              <a:ext cx="243938" cy="243938"/>
            </a:xfrm>
            <a:prstGeom prst="ellipse">
              <a:avLst/>
            </a:prstGeom>
            <a:ln w="38100" cap="rnd">
              <a:solidFill>
                <a:srgbClr val="FF0000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Box 401">
              <a:extLst>
                <a:ext uri="{FF2B5EF4-FFF2-40B4-BE49-F238E27FC236}">
                  <a16:creationId xmlns:a16="http://schemas.microsoft.com/office/drawing/2014/main" id="{5D90514D-A5AB-4452-8D23-72869ADE5E50}"/>
                </a:ext>
              </a:extLst>
            </p:cNvPr>
            <p:cNvSpPr txBox="1"/>
            <p:nvPr/>
          </p:nvSpPr>
          <p:spPr>
            <a:xfrm>
              <a:off x="7514795" y="5347516"/>
              <a:ext cx="1191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>
                <a:defRPr sz="2000" b="1" i="1">
                  <a:solidFill>
                    <a:srgbClr val="FF0000"/>
                  </a:solidFill>
                  <a:latin typeface="Squada One" panose="020B0604020202020204"/>
                </a:defRPr>
              </a:lvl1pPr>
            </a:lstStyle>
            <a:p>
              <a:r>
                <a:rPr lang="it-IT" dirty="0"/>
                <a:t>8 el/mm</a:t>
              </a:r>
              <a:r>
                <a:rPr lang="it-IT" baseline="30000" dirty="0"/>
                <a:t>2</a:t>
              </a:r>
              <a:endParaRPr lang="en-GB" baseline="30000" dirty="0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7DFBB57-2E57-4FFF-994C-2EF81DFE7DBF}"/>
              </a:ext>
            </a:extLst>
          </p:cNvPr>
          <p:cNvGrpSpPr/>
          <p:nvPr/>
        </p:nvGrpSpPr>
        <p:grpSpPr>
          <a:xfrm>
            <a:off x="9703899" y="3670398"/>
            <a:ext cx="1431802" cy="686763"/>
            <a:chOff x="9703899" y="3670398"/>
            <a:chExt cx="1431802" cy="686763"/>
          </a:xfrm>
        </p:grpSpPr>
        <p:pic>
          <p:nvPicPr>
            <p:cNvPr id="94" name="Picture 38">
              <a:extLst>
                <a:ext uri="{FF2B5EF4-FFF2-40B4-BE49-F238E27FC236}">
                  <a16:creationId xmlns:a16="http://schemas.microsoft.com/office/drawing/2014/main" id="{BEA6977F-B1B5-4E91-99B8-54399EFE5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2" t="35689" r="44936" b="32021"/>
            <a:stretch/>
          </p:blipFill>
          <p:spPr>
            <a:xfrm rot="18644464">
              <a:off x="10336274" y="3666867"/>
              <a:ext cx="243938" cy="251000"/>
            </a:xfrm>
            <a:prstGeom prst="ellipse">
              <a:avLst/>
            </a:prstGeom>
            <a:ln w="38100" cap="rnd">
              <a:solidFill>
                <a:schemeClr val="accent2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254000"/>
              <a:extrusionClr>
                <a:srgbClr val="000000"/>
              </a:extrusionClr>
            </a:sp3d>
          </p:spPr>
        </p:pic>
        <p:sp>
          <p:nvSpPr>
            <p:cNvPr id="96" name="TextBox 419">
              <a:extLst>
                <a:ext uri="{FF2B5EF4-FFF2-40B4-BE49-F238E27FC236}">
                  <a16:creationId xmlns:a16="http://schemas.microsoft.com/office/drawing/2014/main" id="{CE2FA973-8E1A-484A-890D-076017EB01C1}"/>
                </a:ext>
              </a:extLst>
            </p:cNvPr>
            <p:cNvSpPr txBox="1"/>
            <p:nvPr/>
          </p:nvSpPr>
          <p:spPr>
            <a:xfrm>
              <a:off x="9703899" y="3957051"/>
              <a:ext cx="1431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>
                <a:defRPr sz="2000" b="1" i="1">
                  <a:solidFill>
                    <a:srgbClr val="FF0000"/>
                  </a:solidFill>
                  <a:latin typeface="Squada One" panose="020B0604020202020204"/>
                </a:defRPr>
              </a:lvl1pPr>
            </a:lstStyle>
            <a:p>
              <a:r>
                <a:rPr lang="it-IT" dirty="0">
                  <a:solidFill>
                    <a:schemeClr val="accent2"/>
                  </a:solidFill>
                </a:rPr>
                <a:t>125 el/mm</a:t>
              </a:r>
              <a:r>
                <a:rPr lang="it-IT" baseline="30000" dirty="0">
                  <a:solidFill>
                    <a:schemeClr val="accent2"/>
                  </a:solidFill>
                </a:rPr>
                <a:t>2</a:t>
              </a:r>
              <a:endParaRPr lang="en-GB" baseline="300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13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7">
            <a:extLst>
              <a:ext uri="{FF2B5EF4-FFF2-40B4-BE49-F238E27FC236}">
                <a16:creationId xmlns:a16="http://schemas.microsoft.com/office/drawing/2014/main" id="{322A174B-230E-4575-BDFF-D11FB7CF8CA5}"/>
              </a:ext>
            </a:extLst>
          </p:cNvPr>
          <p:cNvSpPr/>
          <p:nvPr/>
        </p:nvSpPr>
        <p:spPr>
          <a:xfrm>
            <a:off x="0" y="5408908"/>
            <a:ext cx="12192000" cy="145577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C58808D-4982-4F4F-9C5D-FF1C3AB4047E}"/>
              </a:ext>
            </a:extLst>
          </p:cNvPr>
          <p:cNvSpPr/>
          <p:nvPr/>
        </p:nvSpPr>
        <p:spPr>
          <a:xfrm rot="10800000">
            <a:off x="-2" y="-22863"/>
            <a:ext cx="12268202" cy="1567124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91">
            <a:extLst>
              <a:ext uri="{FF2B5EF4-FFF2-40B4-BE49-F238E27FC236}">
                <a16:creationId xmlns:a16="http://schemas.microsoft.com/office/drawing/2014/main" id="{CE839B55-9899-47D0-B946-83567BA6A5CB}"/>
              </a:ext>
            </a:extLst>
          </p:cNvPr>
          <p:cNvSpPr txBox="1"/>
          <p:nvPr/>
        </p:nvSpPr>
        <p:spPr>
          <a:xfrm>
            <a:off x="115741" y="18673"/>
            <a:ext cx="6503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SiNAPS: la nuova era delle </a:t>
            </a:r>
          </a:p>
          <a:p>
            <a:r>
              <a:rPr lang="it-IT" sz="3600" b="1" cap="sm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quada One" panose="020B0604020202020204"/>
              </a:rPr>
              <a:t>interfacce neurali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7D9E3B2-AC52-46AD-B733-37F7DF21C69A}"/>
              </a:ext>
            </a:extLst>
          </p:cNvPr>
          <p:cNvGrpSpPr/>
          <p:nvPr/>
        </p:nvGrpSpPr>
        <p:grpSpPr>
          <a:xfrm>
            <a:off x="618191" y="831044"/>
            <a:ext cx="5195912" cy="5195912"/>
            <a:chOff x="763186" y="406399"/>
            <a:chExt cx="5715000" cy="5715000"/>
          </a:xfrm>
        </p:grpSpPr>
        <p:pic>
          <p:nvPicPr>
            <p:cNvPr id="1028" name="Picture 4" descr="Televisione immagini vettoriali RF, disegni Televisione stock |  Depositphotos">
              <a:extLst>
                <a:ext uri="{FF2B5EF4-FFF2-40B4-BE49-F238E27FC236}">
                  <a16:creationId xmlns:a16="http://schemas.microsoft.com/office/drawing/2014/main" id="{ACE586B7-5A13-4C8A-BC79-C20934004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167" b="90000" l="10000" r="90000">
                          <a14:foregroundMark x1="54667" y1="30167" x2="41167" y2="17667"/>
                          <a14:foregroundMark x1="41167" y1="17667" x2="39833" y2="17333"/>
                          <a14:foregroundMark x1="39333" y1="17333" x2="36000" y2="15667"/>
                          <a14:foregroundMark x1="59833" y1="30500" x2="68333" y2="9167"/>
                          <a14:foregroundMark x1="68333" y1="9167" x2="62833" y2="15500"/>
                          <a14:foregroundMark x1="62833" y1="15500" x2="60000" y2="29667"/>
                          <a14:foregroundMark x1="43167" y1="21000" x2="40167" y2="17167"/>
                          <a14:foregroundMark x1="40500" y1="17667" x2="37167" y2="16667"/>
                          <a14:foregroundMark x1="43500" y1="21167" x2="56500" y2="31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86" y="406399"/>
              <a:ext cx="5715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6A24CA0-6A65-40D3-AB83-1EF414386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5099" y="2673458"/>
              <a:ext cx="2565326" cy="2007030"/>
            </a:xfrm>
            <a:prstGeom prst="roundRect">
              <a:avLst>
                <a:gd name="adj" fmla="val 21300"/>
              </a:avLst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871BAA81-540A-4884-BC4F-D1F866AB4F08}"/>
              </a:ext>
            </a:extLst>
          </p:cNvPr>
          <p:cNvGrpSpPr/>
          <p:nvPr/>
        </p:nvGrpSpPr>
        <p:grpSpPr>
          <a:xfrm>
            <a:off x="6916774" y="1487477"/>
            <a:ext cx="4762500" cy="3921431"/>
            <a:chOff x="6916774" y="1487477"/>
            <a:chExt cx="4762500" cy="3921431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3925E0BB-C1AE-4212-AF13-B648E699DC83}"/>
                </a:ext>
              </a:extLst>
            </p:cNvPr>
            <p:cNvGrpSpPr/>
            <p:nvPr/>
          </p:nvGrpSpPr>
          <p:grpSpPr>
            <a:xfrm>
              <a:off x="6916774" y="1487477"/>
              <a:ext cx="4762500" cy="3921431"/>
              <a:chOff x="6569933" y="1487477"/>
              <a:chExt cx="4762500" cy="3921431"/>
            </a:xfrm>
          </p:grpSpPr>
          <p:pic>
            <p:nvPicPr>
              <p:cNvPr id="1030" name="Picture 6" descr="45 Inch Smart LED TV, Screen Size: 45 Inch, M4 Enterprises | ID: 18596762555">
                <a:extLst>
                  <a:ext uri="{FF2B5EF4-FFF2-40B4-BE49-F238E27FC236}">
                    <a16:creationId xmlns:a16="http://schemas.microsoft.com/office/drawing/2014/main" id="{8E659F70-C6AE-4B20-B92A-8430F094D1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660"/>
              <a:stretch/>
            </p:blipFill>
            <p:spPr bwMode="auto">
              <a:xfrm>
                <a:off x="6569933" y="1487477"/>
                <a:ext cx="4762500" cy="3921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D1A3E4C6-CDD4-461F-B40B-662418014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90210" y="2406825"/>
                <a:ext cx="4536758" cy="2578008"/>
              </a:xfrm>
              <a:prstGeom prst="rect">
                <a:avLst/>
              </a:prstGeom>
            </p:spPr>
          </p:pic>
        </p:grpSp>
        <p:pic>
          <p:nvPicPr>
            <p:cNvPr id="19" name="Picture 57">
              <a:extLst>
                <a:ext uri="{FF2B5EF4-FFF2-40B4-BE49-F238E27FC236}">
                  <a16:creationId xmlns:a16="http://schemas.microsoft.com/office/drawing/2014/main" id="{A863609F-A16E-4538-8DAF-97211AE9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820" y="1748859"/>
              <a:ext cx="2332320" cy="438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1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 flipV="1">
            <a:off x="3519267" y="0"/>
            <a:ext cx="8672733" cy="1570306"/>
          </a:xfrm>
          <a:custGeom>
            <a:avLst/>
            <a:gdLst>
              <a:gd name="connsiteX0" fmla="*/ 0 w 8672733"/>
              <a:gd name="connsiteY0" fmla="*/ 3756074 h 3756074"/>
              <a:gd name="connsiteX1" fmla="*/ 8672733 w 8672733"/>
              <a:gd name="connsiteY1" fmla="*/ 0 h 3756074"/>
              <a:gd name="connsiteX2" fmla="*/ 8672733 w 8672733"/>
              <a:gd name="connsiteY2" fmla="*/ 3756074 h 3756074"/>
              <a:gd name="connsiteX3" fmla="*/ 0 w 8672733"/>
              <a:gd name="connsiteY3" fmla="*/ 3756074 h 375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2733" h="3756074">
                <a:moveTo>
                  <a:pt x="0" y="3756074"/>
                </a:moveTo>
                <a:lnTo>
                  <a:pt x="8672733" y="0"/>
                </a:lnTo>
                <a:lnTo>
                  <a:pt x="8672733" y="3756074"/>
                </a:lnTo>
                <a:lnTo>
                  <a:pt x="0" y="3756074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4000"/>
                </a:schemeClr>
              </a:gs>
              <a:gs pos="100000">
                <a:srgbClr val="3A3A3C"/>
              </a:gs>
            </a:gsLst>
            <a:lin ang="18000000" scaled="0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27"/>
          <p:cNvSpPr/>
          <p:nvPr/>
        </p:nvSpPr>
        <p:spPr>
          <a:xfrm>
            <a:off x="0" y="3416300"/>
            <a:ext cx="12192000" cy="34483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28000"/>
                </a:schemeClr>
              </a:gs>
              <a:gs pos="100000">
                <a:schemeClr val="accent2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8887745" y="-10009"/>
            <a:ext cx="32631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000" b="1" cap="small" dirty="0">
                <a:ln w="0"/>
                <a:solidFill>
                  <a:srgbClr val="ED7D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quada One" panose="020B0604020202020204"/>
              </a:rPr>
              <a:t>Fondatori</a:t>
            </a:r>
            <a:endParaRPr lang="en-GB" sz="5000" b="1" cap="small" dirty="0">
              <a:ln w="0"/>
              <a:solidFill>
                <a:srgbClr val="ED7D3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quada One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91861" y="1918760"/>
            <a:ext cx="2137124" cy="3529507"/>
            <a:chOff x="821284" y="1922400"/>
            <a:chExt cx="2137124" cy="3529507"/>
          </a:xfrm>
        </p:grpSpPr>
        <p:sp>
          <p:nvSpPr>
            <p:cNvPr id="17" name="Rectangle 16"/>
            <p:cNvSpPr/>
            <p:nvPr/>
          </p:nvSpPr>
          <p:spPr>
            <a:xfrm>
              <a:off x="821284" y="1922400"/>
              <a:ext cx="1850124" cy="2300400"/>
            </a:xfrm>
            <a:prstGeom prst="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6"/>
            <a:stretch/>
          </p:blipFill>
          <p:spPr bwMode="auto">
            <a:xfrm flipH="1">
              <a:off x="936113" y="2027785"/>
              <a:ext cx="1868262" cy="227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21284" y="4436244"/>
              <a:ext cx="21371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chemeClr val="bg2">
                      <a:lumMod val="10000"/>
                    </a:schemeClr>
                  </a:solidFill>
                  <a:latin typeface="Squada One" panose="020B0604020202020204"/>
                </a:rPr>
                <a:t>Luca Berdondini</a:t>
              </a:r>
            </a:p>
            <a:p>
              <a:r>
                <a:rPr lang="it-IT" sz="2000" dirty="0">
                  <a:solidFill>
                    <a:schemeClr val="bg2">
                      <a:lumMod val="50000"/>
                    </a:schemeClr>
                  </a:solidFill>
                  <a:latin typeface="Squada One" panose="020B0604020202020204"/>
                </a:rPr>
                <a:t>Tenured PI</a:t>
              </a:r>
            </a:p>
            <a:p>
              <a:r>
                <a:rPr lang="it-IT" sz="2000" b="1" dirty="0">
                  <a:solidFill>
                    <a:schemeClr val="accent2"/>
                  </a:solidFill>
                  <a:latin typeface="Squada One" panose="020B0604020202020204"/>
                </a:rPr>
                <a:t>Scientific Advisor</a:t>
              </a:r>
              <a:endParaRPr lang="en-GB" sz="2000" b="1" dirty="0">
                <a:solidFill>
                  <a:schemeClr val="accent2"/>
                </a:solidFill>
                <a:latin typeface="Squada One" panose="020B060402020202020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45865" y="1918760"/>
            <a:ext cx="2193580" cy="3503451"/>
            <a:chOff x="6159953" y="1922400"/>
            <a:chExt cx="2193580" cy="3503451"/>
          </a:xfrm>
        </p:grpSpPr>
        <p:sp>
          <p:nvSpPr>
            <p:cNvPr id="19" name="Rectangle 18"/>
            <p:cNvSpPr/>
            <p:nvPr/>
          </p:nvSpPr>
          <p:spPr>
            <a:xfrm>
              <a:off x="6159953" y="1922400"/>
              <a:ext cx="1850124" cy="2300400"/>
            </a:xfrm>
            <a:prstGeom prst="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7887"/>
            <a:stretch/>
          </p:blipFill>
          <p:spPr bwMode="auto">
            <a:xfrm>
              <a:off x="6282489" y="2027786"/>
              <a:ext cx="1868263" cy="227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159953" y="4410188"/>
              <a:ext cx="21935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latin typeface="Squada One" panose="020B0604020202020204"/>
                </a:rPr>
                <a:t>Gian Nicola Angotzi</a:t>
              </a:r>
            </a:p>
            <a:p>
              <a:r>
                <a:rPr lang="it-IT" sz="2000" dirty="0">
                  <a:solidFill>
                    <a:schemeClr val="bg2">
                      <a:lumMod val="50000"/>
                    </a:schemeClr>
                  </a:solidFill>
                  <a:latin typeface="Squada One" panose="020B0604020202020204"/>
                </a:rPr>
                <a:t>Researcher</a:t>
              </a:r>
            </a:p>
            <a:p>
              <a:r>
                <a:rPr lang="it-IT" sz="2000" b="1" dirty="0">
                  <a:solidFill>
                    <a:schemeClr val="accent2"/>
                  </a:solidFill>
                  <a:latin typeface="Squada One" panose="020B0604020202020204"/>
                </a:rPr>
                <a:t>CSO</a:t>
              </a:r>
              <a:endParaRPr lang="en-GB" sz="2000" b="1" dirty="0">
                <a:solidFill>
                  <a:schemeClr val="accent2"/>
                </a:solidFill>
                <a:latin typeface="Squada One" panose="020B060402020202020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17580" y="1918760"/>
            <a:ext cx="1960383" cy="3503451"/>
            <a:chOff x="9259200" y="1922400"/>
            <a:chExt cx="1960383" cy="3503451"/>
          </a:xfrm>
        </p:grpSpPr>
        <p:sp>
          <p:nvSpPr>
            <p:cNvPr id="20" name="Rectangle 19"/>
            <p:cNvSpPr/>
            <p:nvPr/>
          </p:nvSpPr>
          <p:spPr>
            <a:xfrm>
              <a:off x="9259200" y="1922400"/>
              <a:ext cx="1850124" cy="2300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22"/>
            <p:cNvPicPr preferRelativeResize="0"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71"/>
            <a:stretch/>
          </p:blipFill>
          <p:spPr bwMode="auto">
            <a:xfrm>
              <a:off x="9364646" y="2034037"/>
              <a:ext cx="1854937" cy="227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9259200" y="4410188"/>
              <a:ext cx="18229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Squada One" panose="020B0604020202020204"/>
                </a:rPr>
                <a:t>Fabio Boi</a:t>
              </a:r>
            </a:p>
            <a:p>
              <a:r>
                <a:rPr lang="it-IT" sz="2000" dirty="0">
                  <a:solidFill>
                    <a:srgbClr val="707070"/>
                  </a:solidFill>
                  <a:latin typeface="Squada One" panose="020B0604020202020204"/>
                </a:rPr>
                <a:t>Senior Post Doc</a:t>
              </a:r>
            </a:p>
            <a:p>
              <a:r>
                <a:rPr lang="it-IT" sz="2000" b="1" dirty="0">
                  <a:solidFill>
                    <a:schemeClr val="accent2"/>
                  </a:solidFill>
                  <a:latin typeface="Squada One" panose="020B0604020202020204"/>
                </a:rPr>
                <a:t>CTO</a:t>
              </a:r>
              <a:endParaRPr lang="en-GB" sz="2000" b="1" dirty="0">
                <a:solidFill>
                  <a:schemeClr val="accent2"/>
                </a:solidFill>
                <a:latin typeface="Squada One" panose="020B060402020202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2939" y="1918760"/>
            <a:ext cx="2279791" cy="3503451"/>
            <a:chOff x="3600911" y="1922400"/>
            <a:chExt cx="2279791" cy="3503451"/>
          </a:xfrm>
        </p:grpSpPr>
        <p:sp>
          <p:nvSpPr>
            <p:cNvPr id="25" name="Rectangle 24"/>
            <p:cNvSpPr/>
            <p:nvPr/>
          </p:nvSpPr>
          <p:spPr>
            <a:xfrm>
              <a:off x="3600911" y="1922400"/>
              <a:ext cx="1850124" cy="2300400"/>
            </a:xfrm>
            <a:prstGeom prst="rect">
              <a:avLst/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6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8" r="13536"/>
            <a:stretch/>
          </p:blipFill>
          <p:spPr bwMode="auto">
            <a:xfrm>
              <a:off x="3728190" y="2027786"/>
              <a:ext cx="1843314" cy="227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600911" y="4410188"/>
              <a:ext cx="22797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Squada One" panose="020B0604020202020204"/>
                </a:rPr>
                <a:t>Giuseppe Santella</a:t>
              </a:r>
            </a:p>
            <a:p>
              <a:r>
                <a:rPr lang="it-IT" sz="2000" dirty="0">
                  <a:solidFill>
                    <a:schemeClr val="bg2">
                      <a:lumMod val="50000"/>
                    </a:schemeClr>
                  </a:solidFill>
                  <a:latin typeface="Squada One" panose="020B0604020202020204"/>
                </a:rPr>
                <a:t>Financier</a:t>
              </a:r>
            </a:p>
            <a:p>
              <a:r>
                <a:rPr lang="it-IT" sz="2000" b="1" dirty="0">
                  <a:solidFill>
                    <a:schemeClr val="accent2"/>
                  </a:solidFill>
                  <a:latin typeface="Squada One" panose="020B0604020202020204"/>
                </a:rPr>
                <a:t>CEO &amp; President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04665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Widescreen</PresentationFormat>
  <Paragraphs>152</Paragraphs>
  <Slides>18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source-sans-pro</vt:lpstr>
      <vt:lpstr>Space Age</vt:lpstr>
      <vt:lpstr>Sqauda One</vt:lpstr>
      <vt:lpstr>Squada One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Tecnologie Competitive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 Boi</dc:creator>
  <cp:lastModifiedBy>Fabio Boi</cp:lastModifiedBy>
  <cp:revision>2</cp:revision>
  <dcterms:created xsi:type="dcterms:W3CDTF">2021-10-31T17:24:55Z</dcterms:created>
  <dcterms:modified xsi:type="dcterms:W3CDTF">2021-11-02T16:06:20Z</dcterms:modified>
</cp:coreProperties>
</file>